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79" r:id="rId2"/>
    <p:sldId id="331" r:id="rId3"/>
    <p:sldId id="362" r:id="rId4"/>
    <p:sldId id="364" r:id="rId5"/>
    <p:sldId id="360" r:id="rId6"/>
    <p:sldId id="339" r:id="rId7"/>
    <p:sldId id="340" r:id="rId8"/>
    <p:sldId id="359" r:id="rId9"/>
    <p:sldId id="357" r:id="rId10"/>
    <p:sldId id="361" r:id="rId11"/>
    <p:sldId id="358" r:id="rId12"/>
    <p:sldId id="365" r:id="rId13"/>
  </p:sldIdLst>
  <p:sldSz cx="9144000" cy="6858000" type="screen4x3"/>
  <p:notesSz cx="6735763" cy="9866313"/>
  <p:defaultTextStyle>
    <a:defPPr>
      <a:defRPr lang="ja-JP"/>
    </a:defPPr>
    <a:lvl1pPr algn="l" rtl="0" fontAlgn="base">
      <a:spcBef>
        <a:spcPct val="0"/>
      </a:spcBef>
      <a:spcAft>
        <a:spcPct val="0"/>
      </a:spcAft>
      <a:defRPr kumimoji="1" sz="20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20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20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20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2000" kern="1200">
        <a:solidFill>
          <a:schemeClr val="tx1"/>
        </a:solidFill>
        <a:latin typeface="Arial" charset="0"/>
        <a:ea typeface="ＭＳ Ｐゴシック" charset="-128"/>
        <a:cs typeface="+mn-cs"/>
      </a:defRPr>
    </a:lvl5pPr>
    <a:lvl6pPr marL="2286000" algn="l" defTabSz="914400" rtl="0" eaLnBrk="1" latinLnBrk="0" hangingPunct="1">
      <a:defRPr kumimoji="1" sz="2000" kern="1200">
        <a:solidFill>
          <a:schemeClr val="tx1"/>
        </a:solidFill>
        <a:latin typeface="Arial" charset="0"/>
        <a:ea typeface="ＭＳ Ｐゴシック" charset="-128"/>
        <a:cs typeface="+mn-cs"/>
      </a:defRPr>
    </a:lvl6pPr>
    <a:lvl7pPr marL="2743200" algn="l" defTabSz="914400" rtl="0" eaLnBrk="1" latinLnBrk="0" hangingPunct="1">
      <a:defRPr kumimoji="1" sz="2000" kern="1200">
        <a:solidFill>
          <a:schemeClr val="tx1"/>
        </a:solidFill>
        <a:latin typeface="Arial" charset="0"/>
        <a:ea typeface="ＭＳ Ｐゴシック" charset="-128"/>
        <a:cs typeface="+mn-cs"/>
      </a:defRPr>
    </a:lvl7pPr>
    <a:lvl8pPr marL="3200400" algn="l" defTabSz="914400" rtl="0" eaLnBrk="1" latinLnBrk="0" hangingPunct="1">
      <a:defRPr kumimoji="1" sz="2000" kern="1200">
        <a:solidFill>
          <a:schemeClr val="tx1"/>
        </a:solidFill>
        <a:latin typeface="Arial" charset="0"/>
        <a:ea typeface="ＭＳ Ｐゴシック" charset="-128"/>
        <a:cs typeface="+mn-cs"/>
      </a:defRPr>
    </a:lvl8pPr>
    <a:lvl9pPr marL="3657600" algn="l" defTabSz="914400" rtl="0" eaLnBrk="1" latinLnBrk="0" hangingPunct="1">
      <a:defRPr kumimoji="1" sz="20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08" userDrawn="1">
          <p15:clr>
            <a:srgbClr val="A4A3A4"/>
          </p15:clr>
        </p15:guide>
        <p15:guide id="2"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CC"/>
    <a:srgbClr val="FFCCFF"/>
    <a:srgbClr val="FF5050"/>
    <a:srgbClr val="FFFF99"/>
    <a:srgbClr val="FF9900"/>
    <a:srgbClr val="99FF99"/>
    <a:srgbClr val="FFFF00"/>
    <a:srgbClr val="FF9966"/>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60" autoAdjust="0"/>
    <p:restoredTop sz="96657" autoAdjust="0"/>
  </p:normalViewPr>
  <p:slideViewPr>
    <p:cSldViewPr>
      <p:cViewPr>
        <p:scale>
          <a:sx n="80" d="100"/>
          <a:sy n="80" d="100"/>
        </p:scale>
        <p:origin x="-1008" y="-618"/>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90" d="100"/>
        <a:sy n="90" d="100"/>
      </p:scale>
      <p:origin x="0" y="0"/>
    </p:cViewPr>
  </p:sorterViewPr>
  <p:notesViewPr>
    <p:cSldViewPr>
      <p:cViewPr varScale="1">
        <p:scale>
          <a:sx n="52" d="100"/>
          <a:sy n="52" d="100"/>
        </p:scale>
        <p:origin x="-2652" y="-96"/>
      </p:cViewPr>
      <p:guideLst>
        <p:guide orient="horz" pos="3108"/>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1" y="1"/>
            <a:ext cx="2919032" cy="492780"/>
          </a:xfrm>
          <a:prstGeom prst="rect">
            <a:avLst/>
          </a:prstGeom>
          <a:noFill/>
          <a:ln w="9525">
            <a:noFill/>
            <a:miter lim="800000"/>
            <a:headEnd/>
            <a:tailEnd/>
          </a:ln>
          <a:effectLst/>
        </p:spPr>
        <p:txBody>
          <a:bodyPr vert="horz" wrap="square" lIns="91366" tIns="45681" rIns="91366" bIns="45681" numCol="1" anchor="t" anchorCtr="0" compatLnSpc="1">
            <a:prstTxWarp prst="textNoShape">
              <a:avLst/>
            </a:prstTxWarp>
          </a:bodyPr>
          <a:lstStyle>
            <a:lvl1pPr>
              <a:defRPr sz="1100">
                <a:latin typeface="Arial" pitchFamily="34" charset="0"/>
                <a:ea typeface="ＭＳ Ｐゴシック" pitchFamily="50" charset="-128"/>
              </a:defRPr>
            </a:lvl1pPr>
          </a:lstStyle>
          <a:p>
            <a:pPr>
              <a:defRPr/>
            </a:pPr>
            <a:endParaRPr lang="en-US" altLang="ja-JP"/>
          </a:p>
        </p:txBody>
      </p:sp>
      <p:sp>
        <p:nvSpPr>
          <p:cNvPr id="108547" name="Rectangle 3"/>
          <p:cNvSpPr>
            <a:spLocks noGrp="1" noChangeArrowheads="1"/>
          </p:cNvSpPr>
          <p:nvPr>
            <p:ph type="dt" sz="quarter" idx="1"/>
          </p:nvPr>
        </p:nvSpPr>
        <p:spPr bwMode="auto">
          <a:xfrm>
            <a:off x="3815229" y="1"/>
            <a:ext cx="2919032" cy="492780"/>
          </a:xfrm>
          <a:prstGeom prst="rect">
            <a:avLst/>
          </a:prstGeom>
          <a:noFill/>
          <a:ln w="9525">
            <a:noFill/>
            <a:miter lim="800000"/>
            <a:headEnd/>
            <a:tailEnd/>
          </a:ln>
          <a:effectLst/>
        </p:spPr>
        <p:txBody>
          <a:bodyPr vert="horz" wrap="square" lIns="91366" tIns="45681" rIns="91366" bIns="45681" numCol="1" anchor="t" anchorCtr="0" compatLnSpc="1">
            <a:prstTxWarp prst="textNoShape">
              <a:avLst/>
            </a:prstTxWarp>
          </a:bodyPr>
          <a:lstStyle>
            <a:lvl1pPr algn="r">
              <a:defRPr sz="1100">
                <a:latin typeface="Arial" pitchFamily="34" charset="0"/>
                <a:ea typeface="ＭＳ Ｐゴシック" pitchFamily="50" charset="-128"/>
              </a:defRPr>
            </a:lvl1pPr>
          </a:lstStyle>
          <a:p>
            <a:pPr>
              <a:defRPr/>
            </a:pPr>
            <a:endParaRPr lang="en-US" altLang="ja-JP"/>
          </a:p>
        </p:txBody>
      </p:sp>
      <p:sp>
        <p:nvSpPr>
          <p:cNvPr id="108548" name="Rectangle 4"/>
          <p:cNvSpPr>
            <a:spLocks noGrp="1" noChangeArrowheads="1"/>
          </p:cNvSpPr>
          <p:nvPr>
            <p:ph type="ftr" sz="quarter" idx="2"/>
          </p:nvPr>
        </p:nvSpPr>
        <p:spPr bwMode="auto">
          <a:xfrm>
            <a:off x="1" y="9372004"/>
            <a:ext cx="2919032" cy="492780"/>
          </a:xfrm>
          <a:prstGeom prst="rect">
            <a:avLst/>
          </a:prstGeom>
          <a:noFill/>
          <a:ln w="9525">
            <a:noFill/>
            <a:miter lim="800000"/>
            <a:headEnd/>
            <a:tailEnd/>
          </a:ln>
          <a:effectLst/>
        </p:spPr>
        <p:txBody>
          <a:bodyPr vert="horz" wrap="square" lIns="91366" tIns="45681" rIns="91366" bIns="45681" numCol="1" anchor="b" anchorCtr="0" compatLnSpc="1">
            <a:prstTxWarp prst="textNoShape">
              <a:avLst/>
            </a:prstTxWarp>
          </a:bodyPr>
          <a:lstStyle>
            <a:lvl1pPr>
              <a:defRPr sz="1100">
                <a:latin typeface="Arial" pitchFamily="34" charset="0"/>
                <a:ea typeface="ＭＳ Ｐゴシック" pitchFamily="50" charset="-128"/>
              </a:defRPr>
            </a:lvl1pPr>
          </a:lstStyle>
          <a:p>
            <a:pPr>
              <a:defRPr/>
            </a:pPr>
            <a:endParaRPr lang="en-US" altLang="ja-JP"/>
          </a:p>
        </p:txBody>
      </p:sp>
      <p:sp>
        <p:nvSpPr>
          <p:cNvPr id="108549" name="Rectangle 5"/>
          <p:cNvSpPr>
            <a:spLocks noGrp="1" noChangeArrowheads="1"/>
          </p:cNvSpPr>
          <p:nvPr>
            <p:ph type="sldNum" sz="quarter" idx="3"/>
          </p:nvPr>
        </p:nvSpPr>
        <p:spPr bwMode="auto">
          <a:xfrm>
            <a:off x="3815229" y="9372004"/>
            <a:ext cx="2919032" cy="492780"/>
          </a:xfrm>
          <a:prstGeom prst="rect">
            <a:avLst/>
          </a:prstGeom>
          <a:noFill/>
          <a:ln w="9525">
            <a:noFill/>
            <a:miter lim="800000"/>
            <a:headEnd/>
            <a:tailEnd/>
          </a:ln>
          <a:effectLst/>
        </p:spPr>
        <p:txBody>
          <a:bodyPr vert="horz" wrap="square" lIns="91366" tIns="45681" rIns="91366" bIns="45681" numCol="1" anchor="b" anchorCtr="0" compatLnSpc="1">
            <a:prstTxWarp prst="textNoShape">
              <a:avLst/>
            </a:prstTxWarp>
          </a:bodyPr>
          <a:lstStyle>
            <a:lvl1pPr algn="r">
              <a:defRPr sz="1100">
                <a:latin typeface="Arial" pitchFamily="34" charset="0"/>
                <a:ea typeface="ＭＳ Ｐゴシック" pitchFamily="50" charset="-128"/>
              </a:defRPr>
            </a:lvl1pPr>
          </a:lstStyle>
          <a:p>
            <a:pPr>
              <a:defRPr/>
            </a:pPr>
            <a:fld id="{FF5BB768-6511-44BA-B9FE-EAF214FBA6CE}" type="slidenum">
              <a:rPr lang="en-US" altLang="ja-JP"/>
              <a:pPr>
                <a:defRPr/>
              </a:pPr>
              <a:t>‹#›</a:t>
            </a:fld>
            <a:endParaRPr lang="en-US" altLang="ja-JP"/>
          </a:p>
        </p:txBody>
      </p:sp>
    </p:spTree>
    <p:extLst>
      <p:ext uri="{BB962C8B-B14F-4D97-AF65-F5344CB8AC3E}">
        <p14:creationId xmlns:p14="http://schemas.microsoft.com/office/powerpoint/2010/main" val="24484429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19032" cy="492780"/>
          </a:xfrm>
          <a:prstGeom prst="rect">
            <a:avLst/>
          </a:prstGeom>
          <a:noFill/>
          <a:ln w="9525">
            <a:noFill/>
            <a:miter lim="800000"/>
            <a:headEnd/>
            <a:tailEnd/>
          </a:ln>
          <a:effectLst/>
        </p:spPr>
        <p:txBody>
          <a:bodyPr vert="horz" wrap="square" lIns="91366" tIns="45681" rIns="91366" bIns="45681" numCol="1" anchor="t" anchorCtr="0" compatLnSpc="1">
            <a:prstTxWarp prst="textNoShape">
              <a:avLst/>
            </a:prstTxWarp>
          </a:bodyPr>
          <a:lstStyle>
            <a:lvl1pPr>
              <a:defRPr sz="1100">
                <a:latin typeface="Arial" pitchFamily="34" charset="0"/>
                <a:ea typeface="ＭＳ Ｐゴシック" pitchFamily="50" charset="-128"/>
              </a:defRPr>
            </a:lvl1pPr>
          </a:lstStyle>
          <a:p>
            <a:pPr>
              <a:defRPr/>
            </a:pPr>
            <a:endParaRPr lang="en-US" altLang="ja-JP"/>
          </a:p>
        </p:txBody>
      </p:sp>
      <p:sp>
        <p:nvSpPr>
          <p:cNvPr id="4099" name="Rectangle 3"/>
          <p:cNvSpPr>
            <a:spLocks noGrp="1" noChangeArrowheads="1"/>
          </p:cNvSpPr>
          <p:nvPr>
            <p:ph type="dt" idx="1"/>
          </p:nvPr>
        </p:nvSpPr>
        <p:spPr bwMode="auto">
          <a:xfrm>
            <a:off x="3815229" y="1"/>
            <a:ext cx="2919032" cy="492780"/>
          </a:xfrm>
          <a:prstGeom prst="rect">
            <a:avLst/>
          </a:prstGeom>
          <a:noFill/>
          <a:ln w="9525">
            <a:noFill/>
            <a:miter lim="800000"/>
            <a:headEnd/>
            <a:tailEnd/>
          </a:ln>
          <a:effectLst/>
        </p:spPr>
        <p:txBody>
          <a:bodyPr vert="horz" wrap="square" lIns="91366" tIns="45681" rIns="91366" bIns="45681" numCol="1" anchor="t" anchorCtr="0" compatLnSpc="1">
            <a:prstTxWarp prst="textNoShape">
              <a:avLst/>
            </a:prstTxWarp>
          </a:bodyPr>
          <a:lstStyle>
            <a:lvl1pPr algn="r">
              <a:defRPr sz="1100">
                <a:latin typeface="Arial" pitchFamily="34" charset="0"/>
                <a:ea typeface="ＭＳ Ｐゴシック" pitchFamily="50" charset="-128"/>
              </a:defRPr>
            </a:lvl1pPr>
          </a:lstStyle>
          <a:p>
            <a:pPr>
              <a:defRPr/>
            </a:pPr>
            <a:endParaRPr lang="en-US" altLang="ja-JP"/>
          </a:p>
        </p:txBody>
      </p:sp>
      <p:sp>
        <p:nvSpPr>
          <p:cNvPr id="6148"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71770" y="4686002"/>
            <a:ext cx="5392226" cy="4441142"/>
          </a:xfrm>
          <a:prstGeom prst="rect">
            <a:avLst/>
          </a:prstGeom>
          <a:noFill/>
          <a:ln w="9525">
            <a:noFill/>
            <a:miter lim="800000"/>
            <a:headEnd/>
            <a:tailEnd/>
          </a:ln>
          <a:effectLst/>
        </p:spPr>
        <p:txBody>
          <a:bodyPr vert="horz" wrap="square" lIns="91366" tIns="45681" rIns="91366" bIns="45681"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1" y="9372004"/>
            <a:ext cx="2919032" cy="492780"/>
          </a:xfrm>
          <a:prstGeom prst="rect">
            <a:avLst/>
          </a:prstGeom>
          <a:noFill/>
          <a:ln w="9525">
            <a:noFill/>
            <a:miter lim="800000"/>
            <a:headEnd/>
            <a:tailEnd/>
          </a:ln>
          <a:effectLst/>
        </p:spPr>
        <p:txBody>
          <a:bodyPr vert="horz" wrap="square" lIns="91366" tIns="45681" rIns="91366" bIns="45681" numCol="1" anchor="b" anchorCtr="0" compatLnSpc="1">
            <a:prstTxWarp prst="textNoShape">
              <a:avLst/>
            </a:prstTxWarp>
          </a:bodyPr>
          <a:lstStyle>
            <a:lvl1pPr>
              <a:defRPr sz="1100">
                <a:latin typeface="Arial" pitchFamily="34" charset="0"/>
                <a:ea typeface="ＭＳ Ｐゴシック" pitchFamily="50" charset="-128"/>
              </a:defRPr>
            </a:lvl1pPr>
          </a:lstStyle>
          <a:p>
            <a:pPr>
              <a:defRPr/>
            </a:pPr>
            <a:endParaRPr lang="en-US" altLang="ja-JP"/>
          </a:p>
        </p:txBody>
      </p:sp>
      <p:sp>
        <p:nvSpPr>
          <p:cNvPr id="4103" name="Rectangle 7"/>
          <p:cNvSpPr>
            <a:spLocks noGrp="1" noChangeArrowheads="1"/>
          </p:cNvSpPr>
          <p:nvPr>
            <p:ph type="sldNum" sz="quarter" idx="5"/>
          </p:nvPr>
        </p:nvSpPr>
        <p:spPr bwMode="auto">
          <a:xfrm>
            <a:off x="3815229" y="9372004"/>
            <a:ext cx="2919032" cy="492780"/>
          </a:xfrm>
          <a:prstGeom prst="rect">
            <a:avLst/>
          </a:prstGeom>
          <a:noFill/>
          <a:ln w="9525">
            <a:noFill/>
            <a:miter lim="800000"/>
            <a:headEnd/>
            <a:tailEnd/>
          </a:ln>
          <a:effectLst/>
        </p:spPr>
        <p:txBody>
          <a:bodyPr vert="horz" wrap="square" lIns="91366" tIns="45681" rIns="91366" bIns="45681" numCol="1" anchor="b" anchorCtr="0" compatLnSpc="1">
            <a:prstTxWarp prst="textNoShape">
              <a:avLst/>
            </a:prstTxWarp>
          </a:bodyPr>
          <a:lstStyle>
            <a:lvl1pPr algn="r">
              <a:defRPr sz="1100">
                <a:latin typeface="Arial" pitchFamily="34" charset="0"/>
                <a:ea typeface="ＭＳ Ｐゴシック" pitchFamily="50" charset="-128"/>
              </a:defRPr>
            </a:lvl1pPr>
          </a:lstStyle>
          <a:p>
            <a:pPr>
              <a:defRPr/>
            </a:pPr>
            <a:fld id="{31C7AB51-5234-48FA-87B3-3D0169C6F974}" type="slidenum">
              <a:rPr lang="en-US" altLang="ja-JP"/>
              <a:pPr>
                <a:defRPr/>
              </a:pPr>
              <a:t>‹#›</a:t>
            </a:fld>
            <a:endParaRPr lang="en-US" altLang="ja-JP"/>
          </a:p>
        </p:txBody>
      </p:sp>
    </p:spTree>
    <p:extLst>
      <p:ext uri="{BB962C8B-B14F-4D97-AF65-F5344CB8AC3E}">
        <p14:creationId xmlns:p14="http://schemas.microsoft.com/office/powerpoint/2010/main" val="9328445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7"/>
          <p:cNvSpPr>
            <a:spLocks noChangeArrowheads="1"/>
          </p:cNvSpPr>
          <p:nvPr/>
        </p:nvSpPr>
        <p:spPr bwMode="auto">
          <a:xfrm>
            <a:off x="0" y="642938"/>
            <a:ext cx="1349375" cy="6248400"/>
          </a:xfrm>
          <a:prstGeom prst="rect">
            <a:avLst/>
          </a:prstGeom>
          <a:gradFill rotWithShape="0">
            <a:gsLst>
              <a:gs pos="0">
                <a:srgbClr val="749119"/>
              </a:gs>
              <a:gs pos="100000">
                <a:schemeClr val="bg1"/>
              </a:gs>
            </a:gsLst>
            <a:lin ang="5400000" scaled="1"/>
          </a:gradFill>
          <a:ln w="9525">
            <a:noFill/>
            <a:miter lim="800000"/>
            <a:headEnd/>
            <a:tailEnd/>
          </a:ln>
          <a:effectLst/>
        </p:spPr>
        <p:txBody>
          <a:bodyPr wrap="none" anchor="ctr"/>
          <a:lstStyle/>
          <a:p>
            <a:pPr>
              <a:defRPr/>
            </a:pPr>
            <a:endParaRPr lang="ja-JP" altLang="en-US">
              <a:latin typeface="Arial" pitchFamily="34" charset="0"/>
              <a:ea typeface="ＭＳ Ｐゴシック" pitchFamily="50" charset="-128"/>
            </a:endParaRPr>
          </a:p>
        </p:txBody>
      </p:sp>
      <p:sp>
        <p:nvSpPr>
          <p:cNvPr id="5" name="Rectangle 8"/>
          <p:cNvSpPr>
            <a:spLocks noChangeArrowheads="1"/>
          </p:cNvSpPr>
          <p:nvPr/>
        </p:nvSpPr>
        <p:spPr bwMode="auto">
          <a:xfrm>
            <a:off x="1331913" y="0"/>
            <a:ext cx="7812087" cy="690563"/>
          </a:xfrm>
          <a:prstGeom prst="rect">
            <a:avLst/>
          </a:prstGeom>
          <a:gradFill rotWithShape="0">
            <a:gsLst>
              <a:gs pos="0">
                <a:schemeClr val="bg1"/>
              </a:gs>
              <a:gs pos="100000">
                <a:srgbClr val="A0428A"/>
              </a:gs>
            </a:gsLst>
            <a:lin ang="0" scaled="1"/>
          </a:gradFill>
          <a:ln w="9525">
            <a:noFill/>
            <a:miter lim="800000"/>
            <a:headEnd/>
            <a:tailEnd/>
          </a:ln>
          <a:effectLst/>
        </p:spPr>
        <p:txBody>
          <a:bodyPr wrap="none" anchor="ctr"/>
          <a:lstStyle/>
          <a:p>
            <a:pPr>
              <a:defRPr/>
            </a:pPr>
            <a:endParaRPr lang="ja-JP" altLang="en-US">
              <a:latin typeface="Arial" pitchFamily="34" charset="0"/>
              <a:ea typeface="ＭＳ Ｐゴシック" pitchFamily="50" charset="-128"/>
            </a:endParaRPr>
          </a:p>
        </p:txBody>
      </p:sp>
      <p:sp>
        <p:nvSpPr>
          <p:cNvPr id="6" name="Text Box 10"/>
          <p:cNvSpPr txBox="1">
            <a:spLocks noChangeArrowheads="1"/>
          </p:cNvSpPr>
          <p:nvPr/>
        </p:nvSpPr>
        <p:spPr bwMode="auto">
          <a:xfrm>
            <a:off x="4427538" y="115888"/>
            <a:ext cx="4608512" cy="336550"/>
          </a:xfrm>
          <a:prstGeom prst="rect">
            <a:avLst/>
          </a:prstGeom>
          <a:noFill/>
          <a:ln w="9525">
            <a:noFill/>
            <a:miter lim="800000"/>
            <a:headEnd/>
            <a:tailEnd/>
          </a:ln>
          <a:effectLst/>
        </p:spPr>
        <p:txBody>
          <a:bodyPr>
            <a:spAutoFit/>
          </a:bodyPr>
          <a:lstStyle/>
          <a:p>
            <a:pPr algn="dist">
              <a:spcBef>
                <a:spcPct val="50000"/>
              </a:spcBef>
              <a:defRPr/>
            </a:pPr>
            <a:r>
              <a:rPr kumimoji="0" lang="en-US" altLang="ja-JP" sz="1600" b="1">
                <a:solidFill>
                  <a:srgbClr val="4D4D4D"/>
                </a:solidFill>
                <a:ea typeface="ＭＳ Ｐゴシック" pitchFamily="50" charset="-128"/>
              </a:rPr>
              <a:t>Institute for Global Environmental Strategies</a:t>
            </a:r>
          </a:p>
        </p:txBody>
      </p:sp>
      <p:sp>
        <p:nvSpPr>
          <p:cNvPr id="7" name="Text Box 11"/>
          <p:cNvSpPr txBox="1">
            <a:spLocks noChangeArrowheads="1"/>
          </p:cNvSpPr>
          <p:nvPr/>
        </p:nvSpPr>
        <p:spPr bwMode="auto">
          <a:xfrm>
            <a:off x="2411413" y="404813"/>
            <a:ext cx="6732587" cy="244475"/>
          </a:xfrm>
          <a:prstGeom prst="rect">
            <a:avLst/>
          </a:prstGeom>
          <a:noFill/>
          <a:ln w="9525">
            <a:noFill/>
            <a:miter lim="800000"/>
            <a:headEnd/>
            <a:tailEnd/>
          </a:ln>
          <a:effectLst/>
        </p:spPr>
        <p:txBody>
          <a:bodyPr>
            <a:spAutoFit/>
          </a:bodyPr>
          <a:lstStyle/>
          <a:p>
            <a:pPr>
              <a:spcBef>
                <a:spcPct val="50000"/>
              </a:spcBef>
              <a:defRPr/>
            </a:pPr>
            <a:r>
              <a:rPr kumimoji="0" lang="en-US" altLang="ja-JP" sz="1000" i="1">
                <a:solidFill>
                  <a:srgbClr val="5F5F5F"/>
                </a:solidFill>
                <a:latin typeface="Arial" pitchFamily="34" charset="0"/>
                <a:ea typeface="ＭＳ Ｐゴシック" pitchFamily="50" charset="-128"/>
              </a:rPr>
              <a:t>Towards </a:t>
            </a:r>
            <a:r>
              <a:rPr kumimoji="0" lang="en-US" altLang="ja-JP" sz="1000" i="1">
                <a:solidFill>
                  <a:srgbClr val="808080"/>
                </a:solidFill>
                <a:latin typeface="Arial" pitchFamily="34" charset="0"/>
                <a:ea typeface="ＭＳ Ｐゴシック" pitchFamily="50" charset="-128"/>
              </a:rPr>
              <a:t>sustainable</a:t>
            </a:r>
            <a:r>
              <a:rPr kumimoji="0" lang="en-US" altLang="ja-JP" sz="1000" i="1">
                <a:solidFill>
                  <a:srgbClr val="5F5F5F"/>
                </a:solidFill>
                <a:latin typeface="Arial" pitchFamily="34" charset="0"/>
                <a:ea typeface="ＭＳ Ｐゴシック" pitchFamily="50" charset="-128"/>
              </a:rPr>
              <a:t> </a:t>
            </a:r>
            <a:r>
              <a:rPr kumimoji="0" lang="en-US" altLang="ja-JP" sz="1000" i="1">
                <a:solidFill>
                  <a:srgbClr val="969696"/>
                </a:solidFill>
                <a:latin typeface="Arial" pitchFamily="34" charset="0"/>
                <a:ea typeface="ＭＳ Ｐゴシック" pitchFamily="50" charset="-128"/>
              </a:rPr>
              <a:t>development - </a:t>
            </a:r>
            <a:r>
              <a:rPr kumimoji="0" lang="en-US" altLang="ja-JP" sz="1000" i="1">
                <a:solidFill>
                  <a:srgbClr val="A4A4A4"/>
                </a:solidFill>
                <a:latin typeface="Arial" pitchFamily="34" charset="0"/>
                <a:ea typeface="ＭＳ Ｐゴシック" pitchFamily="50" charset="-128"/>
              </a:rPr>
              <a:t>policy</a:t>
            </a:r>
            <a:r>
              <a:rPr kumimoji="0" lang="en-US" altLang="ja-JP" sz="1000" i="1">
                <a:solidFill>
                  <a:srgbClr val="5F5F5F"/>
                </a:solidFill>
                <a:latin typeface="Arial" pitchFamily="34" charset="0"/>
                <a:ea typeface="ＭＳ Ｐゴシック" pitchFamily="50" charset="-128"/>
              </a:rPr>
              <a:t> </a:t>
            </a:r>
            <a:r>
              <a:rPr kumimoji="0" lang="en-US" altLang="ja-JP" sz="1000" i="1">
                <a:solidFill>
                  <a:srgbClr val="DDDDDD"/>
                </a:solidFill>
                <a:latin typeface="Arial" pitchFamily="34" charset="0"/>
                <a:ea typeface="ＭＳ Ｐゴシック" pitchFamily="50" charset="-128"/>
              </a:rPr>
              <a:t>oriented, practical</a:t>
            </a:r>
            <a:r>
              <a:rPr kumimoji="0" lang="en-US" altLang="ja-JP" sz="1000" i="1">
                <a:solidFill>
                  <a:srgbClr val="5F5F5F"/>
                </a:solidFill>
                <a:latin typeface="Arial" pitchFamily="34" charset="0"/>
                <a:ea typeface="ＭＳ Ｐゴシック" pitchFamily="50" charset="-128"/>
              </a:rPr>
              <a:t> </a:t>
            </a:r>
            <a:r>
              <a:rPr kumimoji="0" lang="en-US" altLang="ja-JP" sz="1000" i="1">
                <a:solidFill>
                  <a:srgbClr val="EAEAEA"/>
                </a:solidFill>
                <a:latin typeface="Arial" pitchFamily="34" charset="0"/>
                <a:ea typeface="ＭＳ Ｐゴシック" pitchFamily="50" charset="-128"/>
              </a:rPr>
              <a:t>and strategic research</a:t>
            </a:r>
            <a:r>
              <a:rPr kumimoji="0" lang="en-US" altLang="ja-JP" sz="1000" i="1">
                <a:solidFill>
                  <a:srgbClr val="5F5F5F"/>
                </a:solidFill>
                <a:latin typeface="Arial" pitchFamily="34" charset="0"/>
                <a:ea typeface="ＭＳ Ｐゴシック" pitchFamily="50" charset="-128"/>
              </a:rPr>
              <a:t> </a:t>
            </a:r>
            <a:r>
              <a:rPr kumimoji="0" lang="en-US" altLang="ja-JP" sz="1000" i="1">
                <a:solidFill>
                  <a:schemeClr val="bg1"/>
                </a:solidFill>
                <a:latin typeface="Arial" pitchFamily="34" charset="0"/>
                <a:ea typeface="ＭＳ Ｐゴシック" pitchFamily="50" charset="-128"/>
              </a:rPr>
              <a:t>on global environmental issues</a:t>
            </a:r>
            <a:endParaRPr lang="en-US" altLang="ja-JP" sz="1000" i="1">
              <a:solidFill>
                <a:schemeClr val="bg1"/>
              </a:solidFill>
              <a:latin typeface="Arial" pitchFamily="34" charset="0"/>
              <a:ea typeface="ＭＳ Ｐゴシック" pitchFamily="50" charset="-128"/>
            </a:endParaRPr>
          </a:p>
        </p:txBody>
      </p:sp>
      <p:pic>
        <p:nvPicPr>
          <p:cNvPr id="8" name="Picture 2" descr="G:\My Documents\IGES資料\IGES PMO\clip_image002.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438" y="0"/>
            <a:ext cx="1143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9874" name="Rectangle 2"/>
          <p:cNvSpPr>
            <a:spLocks noGrp="1" noChangeArrowheads="1"/>
          </p:cNvSpPr>
          <p:nvPr>
            <p:ph type="ctrTitle"/>
          </p:nvPr>
        </p:nvSpPr>
        <p:spPr>
          <a:xfrm>
            <a:off x="1476375" y="2130425"/>
            <a:ext cx="6981825" cy="1470025"/>
          </a:xfrm>
        </p:spPr>
        <p:txBody>
          <a:bodyPr/>
          <a:lstStyle>
            <a:lvl1pPr>
              <a:defRPr/>
            </a:lvl1pPr>
          </a:lstStyle>
          <a:p>
            <a:r>
              <a:rPr lang="en-US" altLang="ja-JP"/>
              <a:t>Titel</a:t>
            </a:r>
          </a:p>
        </p:txBody>
      </p:sp>
      <p:sp>
        <p:nvSpPr>
          <p:cNvPr id="79875" name="Rectangle 3"/>
          <p:cNvSpPr>
            <a:spLocks noGrp="1" noChangeArrowheads="1"/>
          </p:cNvSpPr>
          <p:nvPr>
            <p:ph type="subTitle" idx="1"/>
          </p:nvPr>
        </p:nvSpPr>
        <p:spPr>
          <a:xfrm>
            <a:off x="1428728" y="3786190"/>
            <a:ext cx="6983413" cy="1752600"/>
          </a:xfrm>
        </p:spPr>
        <p:txBody>
          <a:bodyPr/>
          <a:lstStyle>
            <a:lvl1pPr marL="0" indent="0" algn="ctr">
              <a:buFontTx/>
              <a:buNone/>
              <a:defRPr/>
            </a:lvl1pPr>
          </a:lstStyle>
          <a:p>
            <a:r>
              <a:rPr lang="en-US" altLang="ja-JP"/>
              <a:t>Sub-title</a:t>
            </a:r>
          </a:p>
        </p:txBody>
      </p:sp>
    </p:spTree>
    <p:extLst>
      <p:ext uri="{BB962C8B-B14F-4D97-AF65-F5344CB8AC3E}">
        <p14:creationId xmlns:p14="http://schemas.microsoft.com/office/powerpoint/2010/main" val="2304350615"/>
      </p:ext>
    </p:extLst>
  </p:cSld>
  <p:clrMapOvr>
    <a:masterClrMapping/>
  </p:clrMapOvr>
  <p:transition spd="slow">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82262EF8-3C56-4E0A-8DFD-17A72868CA3D}" type="slidenum">
              <a:rPr lang="en-US" altLang="ja-JP"/>
              <a:pPr>
                <a:defRPr/>
              </a:pPr>
              <a:t>‹#›</a:t>
            </a:fld>
            <a:endParaRPr lang="en-US" altLang="ja-JP"/>
          </a:p>
        </p:txBody>
      </p:sp>
    </p:spTree>
    <p:extLst>
      <p:ext uri="{BB962C8B-B14F-4D97-AF65-F5344CB8AC3E}">
        <p14:creationId xmlns:p14="http://schemas.microsoft.com/office/powerpoint/2010/main" val="1192356732"/>
      </p:ext>
    </p:extLst>
  </p:cSld>
  <p:clrMapOvr>
    <a:masterClrMapping/>
  </p:clrMapOvr>
  <p:transition spd="slow">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3A5F4C84-37F6-4048-B163-970FC422C3F2}" type="slidenum">
              <a:rPr lang="en-US" altLang="ja-JP"/>
              <a:pPr>
                <a:defRPr/>
              </a:pPr>
              <a:t>‹#›</a:t>
            </a:fld>
            <a:endParaRPr lang="en-US" altLang="ja-JP"/>
          </a:p>
        </p:txBody>
      </p:sp>
    </p:spTree>
    <p:extLst>
      <p:ext uri="{BB962C8B-B14F-4D97-AF65-F5344CB8AC3E}">
        <p14:creationId xmlns:p14="http://schemas.microsoft.com/office/powerpoint/2010/main" val="2136991339"/>
      </p:ext>
    </p:extLst>
  </p:cSld>
  <p:clrMapOvr>
    <a:masterClrMapping/>
  </p:clrMapOvr>
  <p:transition spd="slow">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0"/>
            <a:ext cx="8229600" cy="4525963"/>
          </a:xfrm>
        </p:spPr>
        <p:txBody>
          <a:bodyPr/>
          <a:lstStyle/>
          <a:p>
            <a:pPr lvl="0"/>
            <a:endParaRPr lang="ja-JP" altLang="en-US" noProof="0" smtClean="0"/>
          </a:p>
        </p:txBody>
      </p:sp>
      <p:sp>
        <p:nvSpPr>
          <p:cNvPr id="4" name="Rectangle 6"/>
          <p:cNvSpPr>
            <a:spLocks noGrp="1" noChangeArrowheads="1"/>
          </p:cNvSpPr>
          <p:nvPr>
            <p:ph type="sldNum" sz="quarter" idx="10"/>
          </p:nvPr>
        </p:nvSpPr>
        <p:spPr>
          <a:ln/>
        </p:spPr>
        <p:txBody>
          <a:bodyPr/>
          <a:lstStyle>
            <a:lvl1pPr>
              <a:defRPr/>
            </a:lvl1pPr>
          </a:lstStyle>
          <a:p>
            <a:pPr>
              <a:defRPr/>
            </a:pPr>
            <a:fld id="{570A86AA-5C08-41EF-9C74-6E402B23FED4}" type="slidenum">
              <a:rPr lang="en-US" altLang="ja-JP"/>
              <a:pPr>
                <a:defRPr/>
              </a:pPr>
              <a:t>‹#›</a:t>
            </a:fld>
            <a:endParaRPr lang="en-US" altLang="ja-JP"/>
          </a:p>
        </p:txBody>
      </p:sp>
    </p:spTree>
    <p:extLst>
      <p:ext uri="{BB962C8B-B14F-4D97-AF65-F5344CB8AC3E}">
        <p14:creationId xmlns:p14="http://schemas.microsoft.com/office/powerpoint/2010/main" val="910212900"/>
      </p:ext>
    </p:extLst>
  </p:cSld>
  <p:clrMapOvr>
    <a:masterClrMapping/>
  </p:clrMapOvr>
  <p:transition spd="slow">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p:txBody>
          <a:bodyPr/>
          <a:lstStyle>
            <a:lvl1pPr>
              <a:defRPr b="1"/>
            </a:lvl1pPr>
          </a:lstStyle>
          <a:p>
            <a:pPr>
              <a:defRPr/>
            </a:pPr>
            <a:fld id="{402A5D04-6AE3-401C-B609-45758611781A}" type="slidenum">
              <a:rPr lang="en-US" altLang="ja-JP"/>
              <a:pPr>
                <a:defRPr/>
              </a:pPr>
              <a:t>‹#›</a:t>
            </a:fld>
            <a:endParaRPr lang="en-US" altLang="ja-JP"/>
          </a:p>
        </p:txBody>
      </p:sp>
    </p:spTree>
    <p:extLst>
      <p:ext uri="{BB962C8B-B14F-4D97-AF65-F5344CB8AC3E}">
        <p14:creationId xmlns:p14="http://schemas.microsoft.com/office/powerpoint/2010/main" val="3262285681"/>
      </p:ext>
    </p:extLst>
  </p:cSld>
  <p:clrMapOvr>
    <a:masterClrMapping/>
  </p:clrMapOvr>
  <p:transition spd="slow">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7016AE83-BAB4-44E4-8E68-36C20500D54A}" type="slidenum">
              <a:rPr lang="en-US" altLang="ja-JP"/>
              <a:pPr>
                <a:defRPr/>
              </a:pPr>
              <a:t>‹#›</a:t>
            </a:fld>
            <a:endParaRPr lang="en-US" altLang="ja-JP"/>
          </a:p>
        </p:txBody>
      </p:sp>
    </p:spTree>
    <p:extLst>
      <p:ext uri="{BB962C8B-B14F-4D97-AF65-F5344CB8AC3E}">
        <p14:creationId xmlns:p14="http://schemas.microsoft.com/office/powerpoint/2010/main" val="3499420521"/>
      </p:ext>
    </p:extLst>
  </p:cSld>
  <p:clrMapOvr>
    <a:masterClrMapping/>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sldNum" sz="quarter" idx="10"/>
          </p:nvPr>
        </p:nvSpPr>
        <p:spPr>
          <a:ln/>
        </p:spPr>
        <p:txBody>
          <a:bodyPr/>
          <a:lstStyle>
            <a:lvl1pPr>
              <a:defRPr/>
            </a:lvl1pPr>
          </a:lstStyle>
          <a:p>
            <a:pPr>
              <a:defRPr/>
            </a:pPr>
            <a:fld id="{1C8FA6F2-64D6-45E1-A758-61A2DCF079FF}" type="slidenum">
              <a:rPr lang="en-US" altLang="ja-JP"/>
              <a:pPr>
                <a:defRPr/>
              </a:pPr>
              <a:t>‹#›</a:t>
            </a:fld>
            <a:endParaRPr lang="en-US" altLang="ja-JP"/>
          </a:p>
        </p:txBody>
      </p:sp>
    </p:spTree>
    <p:extLst>
      <p:ext uri="{BB962C8B-B14F-4D97-AF65-F5344CB8AC3E}">
        <p14:creationId xmlns:p14="http://schemas.microsoft.com/office/powerpoint/2010/main" val="1250526398"/>
      </p:ext>
    </p:extLst>
  </p:cSld>
  <p:clrMapOvr>
    <a:masterClrMapping/>
  </p:clrMapOvr>
  <p:transition spd="slow">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pPr>
              <a:defRPr/>
            </a:pPr>
            <a:fld id="{1084314A-C7B3-4766-B121-AE5CD8CA5FA9}" type="slidenum">
              <a:rPr lang="en-US" altLang="ja-JP"/>
              <a:pPr>
                <a:defRPr/>
              </a:pPr>
              <a:t>‹#›</a:t>
            </a:fld>
            <a:endParaRPr lang="en-US" altLang="ja-JP"/>
          </a:p>
        </p:txBody>
      </p:sp>
    </p:spTree>
    <p:extLst>
      <p:ext uri="{BB962C8B-B14F-4D97-AF65-F5344CB8AC3E}">
        <p14:creationId xmlns:p14="http://schemas.microsoft.com/office/powerpoint/2010/main" val="4236677262"/>
      </p:ext>
    </p:extLst>
  </p:cSld>
  <p:clrMapOvr>
    <a:masterClrMapping/>
  </p:clrMapOvr>
  <p:transition spd="slow">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pPr>
              <a:defRPr/>
            </a:pPr>
            <a:fld id="{D3C455AF-A468-4575-BBC2-108B9C85EC85}" type="slidenum">
              <a:rPr lang="en-US" altLang="ja-JP"/>
              <a:pPr>
                <a:defRPr/>
              </a:pPr>
              <a:t>‹#›</a:t>
            </a:fld>
            <a:endParaRPr lang="en-US" altLang="ja-JP"/>
          </a:p>
        </p:txBody>
      </p:sp>
    </p:spTree>
    <p:extLst>
      <p:ext uri="{BB962C8B-B14F-4D97-AF65-F5344CB8AC3E}">
        <p14:creationId xmlns:p14="http://schemas.microsoft.com/office/powerpoint/2010/main" val="1175671468"/>
      </p:ext>
    </p:extLst>
  </p:cSld>
  <p:clrMapOvr>
    <a:masterClrMapping/>
  </p:clrMapOvr>
  <p:transition spd="slow">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EC0E52C-6131-4678-BA58-1B3F2D888AD1}" type="slidenum">
              <a:rPr lang="en-US" altLang="ja-JP"/>
              <a:pPr>
                <a:defRPr/>
              </a:pPr>
              <a:t>‹#›</a:t>
            </a:fld>
            <a:endParaRPr lang="en-US" altLang="ja-JP"/>
          </a:p>
        </p:txBody>
      </p:sp>
    </p:spTree>
    <p:extLst>
      <p:ext uri="{BB962C8B-B14F-4D97-AF65-F5344CB8AC3E}">
        <p14:creationId xmlns:p14="http://schemas.microsoft.com/office/powerpoint/2010/main" val="3586002996"/>
      </p:ext>
    </p:extLst>
  </p:cSld>
  <p:clrMapOvr>
    <a:masterClrMapping/>
  </p:clrMapOvr>
  <p:transition spd="slow">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69804AC4-98D0-45C1-B6C9-9D3A08699EE4}" type="slidenum">
              <a:rPr lang="en-US" altLang="ja-JP"/>
              <a:pPr>
                <a:defRPr/>
              </a:pPr>
              <a:t>‹#›</a:t>
            </a:fld>
            <a:endParaRPr lang="en-US" altLang="ja-JP"/>
          </a:p>
        </p:txBody>
      </p:sp>
    </p:spTree>
    <p:extLst>
      <p:ext uri="{BB962C8B-B14F-4D97-AF65-F5344CB8AC3E}">
        <p14:creationId xmlns:p14="http://schemas.microsoft.com/office/powerpoint/2010/main" val="134454184"/>
      </p:ext>
    </p:extLst>
  </p:cSld>
  <p:clrMapOvr>
    <a:masterClrMapping/>
  </p:clrMapOvr>
  <p:transition spd="slow">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AA5365DC-9A9C-47CC-A34D-18D5206838B3}" type="slidenum">
              <a:rPr lang="en-US" altLang="ja-JP"/>
              <a:pPr>
                <a:defRPr/>
              </a:pPr>
              <a:t>‹#›</a:t>
            </a:fld>
            <a:endParaRPr lang="en-US" altLang="ja-JP"/>
          </a:p>
        </p:txBody>
      </p:sp>
    </p:spTree>
    <p:extLst>
      <p:ext uri="{BB962C8B-B14F-4D97-AF65-F5344CB8AC3E}">
        <p14:creationId xmlns:p14="http://schemas.microsoft.com/office/powerpoint/2010/main" val="2042003603"/>
      </p:ext>
    </p:extLst>
  </p:cSld>
  <p:clrMapOvr>
    <a:masterClrMapping/>
  </p:clrMapOvr>
  <p:transition spd="slow">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Chapter Title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Master text setting</a:t>
            </a:r>
          </a:p>
          <a:p>
            <a:pPr lvl="1"/>
            <a:r>
              <a:rPr lang="en-GB" altLang="ja-JP" smtClean="0"/>
              <a:t>2nd level</a:t>
            </a:r>
          </a:p>
          <a:p>
            <a:pPr lvl="2"/>
            <a:r>
              <a:rPr lang="en-GB" altLang="ja-JP" smtClean="0"/>
              <a:t>3rd level</a:t>
            </a:r>
          </a:p>
          <a:p>
            <a:pPr lvl="3"/>
            <a:r>
              <a:rPr lang="en-GB" altLang="ja-JP" smtClean="0"/>
              <a:t>4th level</a:t>
            </a:r>
          </a:p>
          <a:p>
            <a:pPr lvl="3"/>
            <a:r>
              <a:rPr lang="en-GB" altLang="ja-JP" smtClean="0"/>
              <a:t>5th level</a:t>
            </a:r>
          </a:p>
          <a:p>
            <a:pPr lvl="3"/>
            <a:endParaRPr lang="en-US" altLang="ja-JP" smtClean="0"/>
          </a:p>
        </p:txBody>
      </p:sp>
      <p:sp>
        <p:nvSpPr>
          <p:cNvPr id="1030" name="Rectangle 6"/>
          <p:cNvSpPr>
            <a:spLocks noGrp="1" noChangeArrowheads="1"/>
          </p:cNvSpPr>
          <p:nvPr>
            <p:ph type="sldNum" sz="quarter" idx="4"/>
          </p:nvPr>
        </p:nvSpPr>
        <p:spPr bwMode="auto">
          <a:xfrm>
            <a:off x="6948488" y="6453188"/>
            <a:ext cx="2133600"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2400">
                <a:latin typeface="Arial" pitchFamily="34" charset="0"/>
                <a:ea typeface="ＭＳ Ｐゴシック" pitchFamily="50" charset="-128"/>
              </a:defRPr>
            </a:lvl1pPr>
          </a:lstStyle>
          <a:p>
            <a:pPr>
              <a:defRPr/>
            </a:pPr>
            <a:fld id="{A170EB6F-FA8B-4D88-8CB2-314AB8CCE4E9}" type="slidenum">
              <a:rPr lang="en-US" altLang="ja-JP"/>
              <a:pPr>
                <a:defRPr/>
              </a:pPr>
              <a:t>‹#›</a:t>
            </a:fld>
            <a:endParaRPr lang="en-US" altLang="ja-JP"/>
          </a:p>
        </p:txBody>
      </p:sp>
      <p:sp>
        <p:nvSpPr>
          <p:cNvPr id="1031" name="Rectangle 7"/>
          <p:cNvSpPr>
            <a:spLocks noChangeArrowheads="1"/>
          </p:cNvSpPr>
          <p:nvPr/>
        </p:nvSpPr>
        <p:spPr bwMode="auto">
          <a:xfrm>
            <a:off x="0" y="0"/>
            <a:ext cx="9144000" cy="260350"/>
          </a:xfrm>
          <a:prstGeom prst="rect">
            <a:avLst/>
          </a:prstGeom>
          <a:gradFill rotWithShape="0">
            <a:gsLst>
              <a:gs pos="0">
                <a:schemeClr val="bg1"/>
              </a:gs>
              <a:gs pos="100000">
                <a:srgbClr val="A0428A"/>
              </a:gs>
            </a:gsLst>
            <a:lin ang="0" scaled="1"/>
          </a:gradFill>
          <a:ln w="9525">
            <a:noFill/>
            <a:miter lim="800000"/>
            <a:headEnd/>
            <a:tailEnd/>
          </a:ln>
          <a:effectLst/>
        </p:spPr>
        <p:txBody>
          <a:bodyPr wrap="none" anchor="ctr"/>
          <a:lstStyle/>
          <a:p>
            <a:pPr>
              <a:defRPr/>
            </a:pPr>
            <a:endParaRPr lang="ja-JP" altLang="en-US">
              <a:latin typeface="Arial" pitchFamily="34" charset="0"/>
              <a:ea typeface="ＭＳ Ｐゴシック" pitchFamily="50" charset="-128"/>
            </a:endParaRPr>
          </a:p>
        </p:txBody>
      </p:sp>
      <p:sp>
        <p:nvSpPr>
          <p:cNvPr id="1032" name="Rectangle 8"/>
          <p:cNvSpPr>
            <a:spLocks noChangeArrowheads="1"/>
          </p:cNvSpPr>
          <p:nvPr/>
        </p:nvSpPr>
        <p:spPr bwMode="auto">
          <a:xfrm>
            <a:off x="-36513" y="0"/>
            <a:ext cx="287338" cy="6858000"/>
          </a:xfrm>
          <a:prstGeom prst="rect">
            <a:avLst/>
          </a:prstGeom>
          <a:gradFill rotWithShape="0">
            <a:gsLst>
              <a:gs pos="0">
                <a:srgbClr val="749119"/>
              </a:gs>
              <a:gs pos="100000">
                <a:schemeClr val="bg1"/>
              </a:gs>
            </a:gsLst>
            <a:lin ang="5400000" scaled="1"/>
          </a:gradFill>
          <a:ln w="9525">
            <a:noFill/>
            <a:miter lim="800000"/>
            <a:headEnd/>
            <a:tailEnd/>
          </a:ln>
          <a:effectLst/>
        </p:spPr>
        <p:txBody>
          <a:bodyPr wrap="none" anchor="ctr"/>
          <a:lstStyle/>
          <a:p>
            <a:pPr>
              <a:defRPr/>
            </a:pPr>
            <a:endParaRPr lang="ja-JP" altLang="en-US">
              <a:latin typeface="Arial" pitchFamily="34" charset="0"/>
              <a:ea typeface="ＭＳ Ｐゴシック" pitchFamily="50" charset="-128"/>
            </a:endParaRPr>
          </a:p>
        </p:txBody>
      </p:sp>
    </p:spTree>
  </p:cSld>
  <p:clrMap bg1="lt1" tx1="dk1" bg2="lt2" tx2="dk2" accent1="accent1" accent2="accent2" accent3="accent3" accent4="accent4" accent5="accent5" accent6="accent6" hlink="hlink" folHlink="folHlink"/>
  <p:sldLayoutIdLst>
    <p:sldLayoutId id="2147485324" r:id="rId1"/>
    <p:sldLayoutId id="2147485325" r:id="rId2"/>
    <p:sldLayoutId id="2147485314" r:id="rId3"/>
    <p:sldLayoutId id="2147485315" r:id="rId4"/>
    <p:sldLayoutId id="2147485316" r:id="rId5"/>
    <p:sldLayoutId id="2147485317" r:id="rId6"/>
    <p:sldLayoutId id="2147485318" r:id="rId7"/>
    <p:sldLayoutId id="2147485319" r:id="rId8"/>
    <p:sldLayoutId id="2147485320" r:id="rId9"/>
    <p:sldLayoutId id="2147485321" r:id="rId10"/>
    <p:sldLayoutId id="2147485322" r:id="rId11"/>
    <p:sldLayoutId id="2147485323" r:id="rId12"/>
  </p:sldLayoutIdLst>
  <p:transition spd="slow">
    <p:dissolve/>
  </p:transition>
  <p:hf hdr="0" ftr="0" dt="0"/>
  <p:txStyles>
    <p:titleStyle>
      <a:lvl1pPr algn="ctr" rtl="0" eaLnBrk="0" fontAlgn="base" hangingPunct="0">
        <a:spcBef>
          <a:spcPct val="0"/>
        </a:spcBef>
        <a:spcAft>
          <a:spcPct val="0"/>
        </a:spcAft>
        <a:defRPr kumimoji="1" sz="4400">
          <a:solidFill>
            <a:srgbClr val="292929"/>
          </a:solidFill>
          <a:latin typeface="+mj-lt"/>
          <a:ea typeface="ＭＳ Ｐゴシック" pitchFamily="50" charset="-128"/>
          <a:cs typeface="+mj-cs"/>
        </a:defRPr>
      </a:lvl1pPr>
      <a:lvl2pPr algn="ctr" rtl="0" eaLnBrk="0" fontAlgn="base" hangingPunct="0">
        <a:spcBef>
          <a:spcPct val="0"/>
        </a:spcBef>
        <a:spcAft>
          <a:spcPct val="0"/>
        </a:spcAft>
        <a:defRPr kumimoji="1" sz="4400">
          <a:solidFill>
            <a:srgbClr val="292929"/>
          </a:solidFill>
          <a:latin typeface="Arial" charset="0"/>
          <a:ea typeface="ＭＳ Ｐゴシック" pitchFamily="50" charset="-128"/>
        </a:defRPr>
      </a:lvl2pPr>
      <a:lvl3pPr algn="ctr" rtl="0" eaLnBrk="0" fontAlgn="base" hangingPunct="0">
        <a:spcBef>
          <a:spcPct val="0"/>
        </a:spcBef>
        <a:spcAft>
          <a:spcPct val="0"/>
        </a:spcAft>
        <a:defRPr kumimoji="1" sz="4400">
          <a:solidFill>
            <a:srgbClr val="292929"/>
          </a:solidFill>
          <a:latin typeface="Arial" charset="0"/>
          <a:ea typeface="ＭＳ Ｐゴシック" pitchFamily="50" charset="-128"/>
        </a:defRPr>
      </a:lvl3pPr>
      <a:lvl4pPr algn="ctr" rtl="0" eaLnBrk="0" fontAlgn="base" hangingPunct="0">
        <a:spcBef>
          <a:spcPct val="0"/>
        </a:spcBef>
        <a:spcAft>
          <a:spcPct val="0"/>
        </a:spcAft>
        <a:defRPr kumimoji="1" sz="4400">
          <a:solidFill>
            <a:srgbClr val="292929"/>
          </a:solidFill>
          <a:latin typeface="Arial" charset="0"/>
          <a:ea typeface="ＭＳ Ｐゴシック" pitchFamily="50" charset="-128"/>
        </a:defRPr>
      </a:lvl4pPr>
      <a:lvl5pPr algn="ctr" rtl="0" eaLnBrk="0" fontAlgn="base" hangingPunct="0">
        <a:spcBef>
          <a:spcPct val="0"/>
        </a:spcBef>
        <a:spcAft>
          <a:spcPct val="0"/>
        </a:spcAft>
        <a:defRPr kumimoji="1" sz="4400">
          <a:solidFill>
            <a:srgbClr val="292929"/>
          </a:solidFill>
          <a:latin typeface="Arial" charset="0"/>
          <a:ea typeface="ＭＳ Ｐゴシック" pitchFamily="50" charset="-128"/>
        </a:defRPr>
      </a:lvl5pPr>
      <a:lvl6pPr marL="457200" algn="ctr" rtl="0" fontAlgn="base">
        <a:spcBef>
          <a:spcPct val="0"/>
        </a:spcBef>
        <a:spcAft>
          <a:spcPct val="0"/>
        </a:spcAft>
        <a:defRPr kumimoji="1" sz="4400">
          <a:solidFill>
            <a:srgbClr val="292929"/>
          </a:solidFill>
          <a:latin typeface="Arial" charset="0"/>
          <a:ea typeface="ＭＳ Ｐゴシック" pitchFamily="50" charset="-128"/>
        </a:defRPr>
      </a:lvl6pPr>
      <a:lvl7pPr marL="914400" algn="ctr" rtl="0" fontAlgn="base">
        <a:spcBef>
          <a:spcPct val="0"/>
        </a:spcBef>
        <a:spcAft>
          <a:spcPct val="0"/>
        </a:spcAft>
        <a:defRPr kumimoji="1" sz="4400">
          <a:solidFill>
            <a:srgbClr val="292929"/>
          </a:solidFill>
          <a:latin typeface="Arial" charset="0"/>
          <a:ea typeface="ＭＳ Ｐゴシック" pitchFamily="50" charset="-128"/>
        </a:defRPr>
      </a:lvl7pPr>
      <a:lvl8pPr marL="1371600" algn="ctr" rtl="0" fontAlgn="base">
        <a:spcBef>
          <a:spcPct val="0"/>
        </a:spcBef>
        <a:spcAft>
          <a:spcPct val="0"/>
        </a:spcAft>
        <a:defRPr kumimoji="1" sz="4400">
          <a:solidFill>
            <a:srgbClr val="292929"/>
          </a:solidFill>
          <a:latin typeface="Arial" charset="0"/>
          <a:ea typeface="ＭＳ Ｐゴシック" pitchFamily="50" charset="-128"/>
        </a:defRPr>
      </a:lvl8pPr>
      <a:lvl9pPr marL="1828800" algn="ctr" rtl="0" fontAlgn="base">
        <a:spcBef>
          <a:spcPct val="0"/>
        </a:spcBef>
        <a:spcAft>
          <a:spcPct val="0"/>
        </a:spcAft>
        <a:defRPr kumimoji="1" sz="4400">
          <a:solidFill>
            <a:srgbClr val="292929"/>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rgbClr val="292929"/>
          </a:solidFill>
          <a:latin typeface="+mn-lt"/>
          <a:ea typeface="ＭＳ Ｐゴシック" pitchFamily="50" charset="-128"/>
          <a:cs typeface="+mn-cs"/>
        </a:defRPr>
      </a:lvl1pPr>
      <a:lvl2pPr marL="742950" indent="-285750" algn="l" rtl="0" eaLnBrk="0" fontAlgn="base" hangingPunct="0">
        <a:spcBef>
          <a:spcPct val="20000"/>
        </a:spcBef>
        <a:spcAft>
          <a:spcPct val="0"/>
        </a:spcAft>
        <a:buChar char="–"/>
        <a:defRPr kumimoji="1" sz="2800">
          <a:solidFill>
            <a:srgbClr val="292929"/>
          </a:solidFill>
          <a:latin typeface="+mn-lt"/>
          <a:ea typeface="ＭＳ Ｐゴシック" pitchFamily="50" charset="-128"/>
        </a:defRPr>
      </a:lvl2pPr>
      <a:lvl3pPr marL="1143000" indent="-228600" algn="l" rtl="0" eaLnBrk="0" fontAlgn="base" hangingPunct="0">
        <a:spcBef>
          <a:spcPct val="20000"/>
        </a:spcBef>
        <a:spcAft>
          <a:spcPct val="0"/>
        </a:spcAft>
        <a:buChar char="•"/>
        <a:defRPr kumimoji="1" sz="2400">
          <a:solidFill>
            <a:srgbClr val="292929"/>
          </a:solidFill>
          <a:latin typeface="+mn-lt"/>
          <a:ea typeface="ＭＳ Ｐゴシック" pitchFamily="50" charset="-128"/>
        </a:defRPr>
      </a:lvl3pPr>
      <a:lvl4pPr marL="1600200" indent="-228600" algn="l" rtl="0" eaLnBrk="0" fontAlgn="base" hangingPunct="0">
        <a:spcBef>
          <a:spcPct val="20000"/>
        </a:spcBef>
        <a:spcAft>
          <a:spcPct val="0"/>
        </a:spcAft>
        <a:buChar char="–"/>
        <a:defRPr kumimoji="1" sz="2000">
          <a:solidFill>
            <a:srgbClr val="292929"/>
          </a:solidFill>
          <a:latin typeface="+mn-lt"/>
          <a:ea typeface="ＭＳ Ｐゴシック" pitchFamily="50" charset="-128"/>
        </a:defRPr>
      </a:lvl4pPr>
      <a:lvl5pPr marL="2057400" indent="-228600"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52197" y="1124744"/>
            <a:ext cx="8691803" cy="3642174"/>
          </a:xfrm>
        </p:spPr>
        <p:txBody>
          <a:bodyPr/>
          <a:lstStyle/>
          <a:p>
            <a:r>
              <a:rPr lang="en-US" altLang="ja-JP" sz="4000" b="1" dirty="0" smtClean="0">
                <a:latin typeface="+mj-ea"/>
                <a:ea typeface="+mj-ea"/>
              </a:rPr>
              <a:t>2</a:t>
            </a:r>
            <a:r>
              <a:rPr lang="ja-JP" altLang="en-US" sz="4000" b="1" dirty="0" smtClean="0">
                <a:latin typeface="+mj-ea"/>
                <a:ea typeface="+mj-ea"/>
              </a:rPr>
              <a:t>度目標達成に向けた研究動向</a:t>
            </a:r>
            <a:r>
              <a:rPr lang="en-US" altLang="ja-JP" sz="4000" b="1" dirty="0" smtClean="0">
                <a:latin typeface="+mj-ea"/>
                <a:ea typeface="+mj-ea"/>
              </a:rPr>
              <a:t/>
            </a:r>
            <a:br>
              <a:rPr lang="en-US" altLang="ja-JP" sz="4000" b="1" dirty="0" smtClean="0">
                <a:latin typeface="+mj-ea"/>
                <a:ea typeface="+mj-ea"/>
              </a:rPr>
            </a:br>
            <a:r>
              <a:rPr lang="en-US" altLang="ja-JP" sz="4000" b="1" dirty="0">
                <a:latin typeface="+mj-ea"/>
                <a:ea typeface="+mj-ea"/>
              </a:rPr>
              <a:t/>
            </a:r>
            <a:br>
              <a:rPr lang="en-US" altLang="ja-JP" sz="4000" b="1" dirty="0">
                <a:latin typeface="+mj-ea"/>
                <a:ea typeface="+mj-ea"/>
              </a:rPr>
            </a:br>
            <a:r>
              <a:rPr lang="en-US" altLang="ja-JP" sz="2800" b="1" dirty="0" smtClean="0">
                <a:latin typeface="+mj-ea"/>
                <a:ea typeface="+mj-ea"/>
              </a:rPr>
              <a:t>IGES-GISPRI</a:t>
            </a:r>
            <a:r>
              <a:rPr lang="ja-JP" altLang="en-US" sz="2800" b="1" dirty="0" smtClean="0">
                <a:latin typeface="+mj-ea"/>
                <a:ea typeface="+mj-ea"/>
              </a:rPr>
              <a:t> </a:t>
            </a:r>
            <a:r>
              <a:rPr lang="en-US" altLang="ja-JP" sz="2800" b="1" dirty="0" smtClean="0">
                <a:latin typeface="+mj-ea"/>
                <a:ea typeface="+mj-ea"/>
              </a:rPr>
              <a:t>COP</a:t>
            </a:r>
            <a:r>
              <a:rPr lang="ja-JP" altLang="en-US" sz="2800" b="1" dirty="0" smtClean="0">
                <a:latin typeface="+mj-ea"/>
                <a:ea typeface="+mj-ea"/>
              </a:rPr>
              <a:t>シンポジウム</a:t>
            </a:r>
            <a:r>
              <a:rPr lang="en-US" altLang="ja-JP" sz="2800" b="1" dirty="0" smtClean="0">
                <a:latin typeface="+mj-ea"/>
                <a:ea typeface="+mj-ea"/>
              </a:rPr>
              <a:t/>
            </a:r>
            <a:br>
              <a:rPr lang="en-US" altLang="ja-JP" sz="2800" b="1" dirty="0" smtClean="0">
                <a:latin typeface="+mj-ea"/>
                <a:ea typeface="+mj-ea"/>
              </a:rPr>
            </a:br>
            <a:r>
              <a:rPr lang="en-US" altLang="ja-JP" sz="2800" b="1" dirty="0" smtClean="0">
                <a:latin typeface="+mj-ea"/>
                <a:ea typeface="+mj-ea"/>
              </a:rPr>
              <a:t/>
            </a:r>
            <a:br>
              <a:rPr lang="en-US" altLang="ja-JP" sz="2800" b="1" dirty="0" smtClean="0">
                <a:latin typeface="+mj-ea"/>
                <a:ea typeface="+mj-ea"/>
              </a:rPr>
            </a:br>
            <a:r>
              <a:rPr lang="ja-JP" altLang="en-US" sz="2800" b="1" dirty="0" smtClean="0">
                <a:latin typeface="+mj-ea"/>
                <a:ea typeface="+mj-ea"/>
              </a:rPr>
              <a:t>平成</a:t>
            </a:r>
            <a:r>
              <a:rPr lang="en-US" altLang="ja-JP" sz="2800" b="1" dirty="0" smtClean="0">
                <a:latin typeface="+mj-ea"/>
                <a:ea typeface="+mj-ea"/>
              </a:rPr>
              <a:t>27</a:t>
            </a:r>
            <a:r>
              <a:rPr lang="ja-JP" altLang="en-US" sz="2800" b="1" dirty="0" smtClean="0">
                <a:latin typeface="+mj-ea"/>
                <a:ea typeface="+mj-ea"/>
              </a:rPr>
              <a:t>年</a:t>
            </a:r>
            <a:r>
              <a:rPr lang="en-US" altLang="ja-JP" sz="2800" b="1" dirty="0" smtClean="0">
                <a:latin typeface="+mj-ea"/>
                <a:ea typeface="+mj-ea"/>
              </a:rPr>
              <a:t>2</a:t>
            </a:r>
            <a:r>
              <a:rPr lang="ja-JP" altLang="en-US" sz="2800" b="1" dirty="0" smtClean="0">
                <a:latin typeface="+mj-ea"/>
                <a:ea typeface="+mj-ea"/>
              </a:rPr>
              <a:t>月</a:t>
            </a:r>
            <a:r>
              <a:rPr lang="en-US" altLang="ja-JP" sz="2800" b="1" dirty="0" smtClean="0">
                <a:latin typeface="+mj-ea"/>
                <a:ea typeface="+mj-ea"/>
              </a:rPr>
              <a:t>3</a:t>
            </a:r>
            <a:r>
              <a:rPr lang="ja-JP" altLang="en-US" sz="2800" b="1" dirty="0" smtClean="0">
                <a:latin typeface="+mj-ea"/>
                <a:ea typeface="+mj-ea"/>
              </a:rPr>
              <a:t>日</a:t>
            </a:r>
            <a:r>
              <a:rPr lang="en-US" altLang="ja-JP" sz="4000" b="1" dirty="0" smtClean="0">
                <a:latin typeface="+mj-ea"/>
                <a:ea typeface="+mj-ea"/>
              </a:rPr>
              <a:t/>
            </a:r>
            <a:br>
              <a:rPr lang="en-US" altLang="ja-JP" sz="4000" b="1" dirty="0" smtClean="0">
                <a:latin typeface="+mj-ea"/>
                <a:ea typeface="+mj-ea"/>
              </a:rPr>
            </a:br>
            <a:endParaRPr kumimoji="1" lang="ja-JP" altLang="en-US" sz="4000" b="1" dirty="0">
              <a:latin typeface="+mj-ea"/>
              <a:ea typeface="+mj-ea"/>
            </a:endParaRPr>
          </a:p>
        </p:txBody>
      </p:sp>
      <p:sp>
        <p:nvSpPr>
          <p:cNvPr id="3" name="サブタイトル 2"/>
          <p:cNvSpPr>
            <a:spLocks noGrp="1"/>
          </p:cNvSpPr>
          <p:nvPr>
            <p:ph type="subTitle" idx="1"/>
          </p:nvPr>
        </p:nvSpPr>
        <p:spPr>
          <a:xfrm>
            <a:off x="1428728" y="4766918"/>
            <a:ext cx="7715272" cy="2091082"/>
          </a:xfrm>
        </p:spPr>
        <p:txBody>
          <a:bodyPr/>
          <a:lstStyle/>
          <a:p>
            <a:r>
              <a:rPr lang="ja-JP" altLang="en-US" b="1" dirty="0">
                <a:latin typeface="ＭＳ Ｐゴシック" pitchFamily="50" charset="-128"/>
              </a:rPr>
              <a:t>地球環境戦略研究機関</a:t>
            </a:r>
            <a:r>
              <a:rPr lang="en-GB" altLang="ja-JP" b="1" dirty="0">
                <a:latin typeface="ＭＳ Ｐゴシック" pitchFamily="50" charset="-128"/>
              </a:rPr>
              <a:t> (IGES)</a:t>
            </a:r>
          </a:p>
          <a:p>
            <a:r>
              <a:rPr lang="ja-JP" altLang="en-US" b="1" dirty="0" smtClean="0"/>
              <a:t>気候</a:t>
            </a:r>
            <a:r>
              <a:rPr lang="ja-JP" altLang="en-US" b="1" dirty="0"/>
              <a:t>変動とエネルギー</a:t>
            </a:r>
            <a:r>
              <a:rPr lang="ja-JP" altLang="en-US" b="1" dirty="0" smtClean="0"/>
              <a:t>領域　エリアリーダー</a:t>
            </a:r>
            <a:endParaRPr lang="en-US" altLang="ja-JP" b="1" dirty="0" smtClean="0"/>
          </a:p>
          <a:p>
            <a:r>
              <a:rPr lang="ja-JP" altLang="en-US" b="1" dirty="0" smtClean="0"/>
              <a:t>小圷　一久</a:t>
            </a:r>
            <a:endParaRPr kumimoji="1" lang="ja-JP" altLang="en-US" b="1" dirty="0"/>
          </a:p>
        </p:txBody>
      </p:sp>
    </p:spTree>
    <p:extLst>
      <p:ext uri="{BB962C8B-B14F-4D97-AF65-F5344CB8AC3E}">
        <p14:creationId xmlns:p14="http://schemas.microsoft.com/office/powerpoint/2010/main" val="2685660976"/>
      </p:ext>
    </p:extLst>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7329" y="274638"/>
            <a:ext cx="9095191" cy="778098"/>
          </a:xfrm>
        </p:spPr>
        <p:txBody>
          <a:bodyPr/>
          <a:lstStyle/>
          <a:p>
            <a:r>
              <a:rPr kumimoji="1" lang="ja-JP" altLang="en-US" sz="3600" dirty="0" smtClean="0"/>
              <a:t>脱炭素経路：日本の例</a:t>
            </a:r>
            <a:endParaRPr kumimoji="1" lang="ja-JP" altLang="en-US" sz="3600" dirty="0"/>
          </a:p>
        </p:txBody>
      </p:sp>
      <p:sp>
        <p:nvSpPr>
          <p:cNvPr id="4" name="スライド番号プレースホルダー 3"/>
          <p:cNvSpPr>
            <a:spLocks noGrp="1"/>
          </p:cNvSpPr>
          <p:nvPr>
            <p:ph type="sldNum" sz="quarter" idx="10"/>
          </p:nvPr>
        </p:nvSpPr>
        <p:spPr/>
        <p:txBody>
          <a:bodyPr/>
          <a:lstStyle/>
          <a:p>
            <a:pPr>
              <a:defRPr/>
            </a:pPr>
            <a:fld id="{402A5D04-6AE3-401C-B609-45758611781A}" type="slidenum">
              <a:rPr lang="en-US" altLang="ja-JP" smtClean="0"/>
              <a:pPr>
                <a:defRPr/>
              </a:pPr>
              <a:t>10</a:t>
            </a:fld>
            <a:endParaRPr lang="en-US" altLang="ja-JP"/>
          </a:p>
        </p:txBody>
      </p:sp>
      <p:sp>
        <p:nvSpPr>
          <p:cNvPr id="6" name="コンテンツ プレースホルダー 2"/>
          <p:cNvSpPr>
            <a:spLocks noGrp="1"/>
          </p:cNvSpPr>
          <p:nvPr>
            <p:ph idx="1"/>
          </p:nvPr>
        </p:nvSpPr>
        <p:spPr>
          <a:xfrm>
            <a:off x="359654" y="1032151"/>
            <a:ext cx="8507288" cy="2271997"/>
          </a:xfrm>
        </p:spPr>
        <p:txBody>
          <a:bodyPr/>
          <a:lstStyle/>
          <a:p>
            <a:pPr>
              <a:lnSpc>
                <a:spcPct val="120000"/>
              </a:lnSpc>
              <a:buFont typeface="Wingdings" panose="05000000000000000000" pitchFamily="2" charset="2"/>
              <a:buChar char="u"/>
            </a:pPr>
            <a:r>
              <a:rPr lang="en-US" altLang="ja-JP" sz="1800" dirty="0" smtClean="0"/>
              <a:t>2</a:t>
            </a:r>
            <a:r>
              <a:rPr lang="ja-JP" altLang="en-US" sz="1800" dirty="0" smtClean="0"/>
              <a:t>度目標達成に向けて、</a:t>
            </a:r>
            <a:r>
              <a:rPr lang="en-US" altLang="ja-JP" sz="1800" dirty="0" smtClean="0"/>
              <a:t>2050</a:t>
            </a:r>
            <a:r>
              <a:rPr lang="ja-JP" altLang="en-US" sz="1800" dirty="0" smtClean="0"/>
              <a:t>年時点で一人当たりの</a:t>
            </a:r>
            <a:r>
              <a:rPr lang="ja-JP" altLang="en-US" sz="1800" dirty="0"/>
              <a:t>エネルギー</a:t>
            </a:r>
            <a:r>
              <a:rPr lang="ja-JP" altLang="en-US" sz="1800" dirty="0" smtClean="0"/>
              <a:t>起源</a:t>
            </a:r>
            <a:r>
              <a:rPr lang="en-US" altLang="ja-JP" sz="1800" dirty="0" smtClean="0"/>
              <a:t>CO</a:t>
            </a:r>
            <a:r>
              <a:rPr lang="en-US" altLang="ja-JP" sz="1800" baseline="-25000" dirty="0" smtClean="0"/>
              <a:t>2</a:t>
            </a:r>
            <a:r>
              <a:rPr lang="ja-JP" altLang="en-US" sz="1800" dirty="0" smtClean="0"/>
              <a:t>排出量（現在日本は約</a:t>
            </a:r>
            <a:r>
              <a:rPr lang="en-US" altLang="ja-JP" sz="1800" dirty="0"/>
              <a:t>9.3</a:t>
            </a:r>
            <a:r>
              <a:rPr lang="ja-JP" altLang="en-US" sz="1800" dirty="0" smtClean="0"/>
              <a:t>トン）を</a:t>
            </a:r>
            <a:r>
              <a:rPr lang="en-US" altLang="ja-JP" sz="1800" dirty="0" smtClean="0"/>
              <a:t>1.6tCO</a:t>
            </a:r>
            <a:r>
              <a:rPr lang="en-US" altLang="ja-JP" sz="1800" baseline="-25000" dirty="0" smtClean="0"/>
              <a:t>2</a:t>
            </a:r>
            <a:r>
              <a:rPr lang="ja-JP" altLang="en-US" sz="1800" dirty="0" err="1" smtClean="0"/>
              <a:t>まで</a:t>
            </a:r>
            <a:r>
              <a:rPr lang="ja-JP" altLang="en-US" sz="1800" dirty="0" smtClean="0"/>
              <a:t>減らす必要がある。</a:t>
            </a:r>
            <a:endParaRPr lang="en-US" altLang="ja-JP" sz="1800" dirty="0" smtClean="0"/>
          </a:p>
          <a:p>
            <a:pPr>
              <a:lnSpc>
                <a:spcPct val="120000"/>
              </a:lnSpc>
              <a:buFont typeface="Wingdings" panose="05000000000000000000" pitchFamily="2" charset="2"/>
              <a:buChar char="u"/>
            </a:pPr>
            <a:r>
              <a:rPr lang="ja-JP" altLang="en-US" sz="1800" dirty="0" smtClean="0"/>
              <a:t>目標達成に</a:t>
            </a:r>
            <a:r>
              <a:rPr lang="ja-JP" altLang="en-US" sz="1800" dirty="0"/>
              <a:t>向けてエネルギー起源</a:t>
            </a:r>
            <a:r>
              <a:rPr lang="en-US" altLang="ja-JP" sz="1800" dirty="0"/>
              <a:t>CO</a:t>
            </a:r>
            <a:r>
              <a:rPr lang="en-US" altLang="ja-JP" sz="1800" baseline="-25000" dirty="0"/>
              <a:t>2</a:t>
            </a:r>
            <a:r>
              <a:rPr lang="ja-JP" altLang="en-US" sz="1800" dirty="0" smtClean="0"/>
              <a:t>排出量は、</a:t>
            </a:r>
            <a:r>
              <a:rPr lang="en-US" altLang="ja-JP" sz="1800" dirty="0" smtClean="0"/>
              <a:t>2050</a:t>
            </a:r>
            <a:r>
              <a:rPr lang="ja-JP" altLang="en-US" sz="1800" dirty="0" smtClean="0"/>
              <a:t>年に</a:t>
            </a:r>
            <a:r>
              <a:rPr lang="en-US" altLang="ja-JP" sz="1800" dirty="0" smtClean="0"/>
              <a:t>2010</a:t>
            </a:r>
            <a:r>
              <a:rPr lang="ja-JP" altLang="en-US" sz="1800" dirty="0" smtClean="0"/>
              <a:t>年比</a:t>
            </a:r>
            <a:r>
              <a:rPr lang="en-US" altLang="ja-JP" sz="1800" dirty="0" smtClean="0"/>
              <a:t>84%</a:t>
            </a:r>
            <a:r>
              <a:rPr lang="ja-JP" altLang="en-US" sz="1800" dirty="0" smtClean="0"/>
              <a:t>削減し、</a:t>
            </a:r>
            <a:r>
              <a:rPr lang="en-US" altLang="ja-JP" sz="1800" dirty="0"/>
              <a:t> </a:t>
            </a:r>
            <a:r>
              <a:rPr lang="en-US" altLang="ja-JP" sz="1800" dirty="0" smtClean="0"/>
              <a:t>2050</a:t>
            </a:r>
            <a:r>
              <a:rPr lang="ja-JP" altLang="en-US" sz="1800" dirty="0" smtClean="0"/>
              <a:t>年における</a:t>
            </a:r>
            <a:r>
              <a:rPr lang="en-US" altLang="ja-JP" sz="1800" dirty="0" smtClean="0"/>
              <a:t>CO</a:t>
            </a:r>
            <a:r>
              <a:rPr lang="en-US" altLang="ja-JP" sz="1800" baseline="-25000" dirty="0" smtClean="0"/>
              <a:t>2</a:t>
            </a:r>
            <a:r>
              <a:rPr lang="ja-JP" altLang="en-US" sz="1800" dirty="0" smtClean="0"/>
              <a:t>排出量総量は</a:t>
            </a:r>
            <a:r>
              <a:rPr lang="en-US" altLang="ja-JP" sz="1800" dirty="0" smtClean="0"/>
              <a:t>1.8</a:t>
            </a:r>
            <a:r>
              <a:rPr lang="ja-JP" altLang="en-US" sz="1800" dirty="0" smtClean="0"/>
              <a:t>億トン。</a:t>
            </a:r>
            <a:endParaRPr lang="en-US" altLang="ja-JP" sz="1800" dirty="0" smtClean="0"/>
          </a:p>
          <a:p>
            <a:pPr>
              <a:lnSpc>
                <a:spcPct val="120000"/>
              </a:lnSpc>
              <a:buFont typeface="Wingdings" panose="05000000000000000000" pitchFamily="2" charset="2"/>
              <a:buChar char="u"/>
            </a:pPr>
            <a:r>
              <a:rPr lang="ja-JP" altLang="en-US" sz="1800" dirty="0" smtClean="0"/>
              <a:t>エネルギー部門においては、</a:t>
            </a:r>
            <a:r>
              <a:rPr lang="en-US" altLang="ja-JP" sz="1800" dirty="0" smtClean="0"/>
              <a:t>CCS</a:t>
            </a:r>
            <a:r>
              <a:rPr lang="ja-JP" altLang="en-US" sz="1800" dirty="0" smtClean="0"/>
              <a:t>を伴わない火力発電所の使用は段階的に減少、太陽光発電、風力発電からの電力供給が大幅に増加。</a:t>
            </a:r>
            <a:endParaRPr lang="en-US" altLang="ja-JP" sz="1800" dirty="0" smtClean="0"/>
          </a:p>
          <a:p>
            <a:pPr>
              <a:lnSpc>
                <a:spcPct val="120000"/>
              </a:lnSpc>
              <a:buFont typeface="Wingdings" panose="05000000000000000000" pitchFamily="2" charset="2"/>
              <a:buChar char="u"/>
            </a:pPr>
            <a:endParaRPr lang="en-US" altLang="ja-JP" sz="1800" dirty="0" smtClean="0"/>
          </a:p>
        </p:txBody>
      </p:sp>
      <p:pic>
        <p:nvPicPr>
          <p:cNvPr id="8" name="図 7"/>
          <p:cNvPicPr>
            <a:picLocks noChangeAspect="1"/>
          </p:cNvPicPr>
          <p:nvPr/>
        </p:nvPicPr>
        <p:blipFill rotWithShape="1">
          <a:blip r:embed="rId2"/>
          <a:srcRect t="42645"/>
          <a:stretch/>
        </p:blipFill>
        <p:spPr>
          <a:xfrm>
            <a:off x="5147314" y="3694368"/>
            <a:ext cx="3673158" cy="2736156"/>
          </a:xfrm>
          <a:prstGeom prst="rect">
            <a:avLst/>
          </a:prstGeom>
        </p:spPr>
      </p:pic>
      <p:sp>
        <p:nvSpPr>
          <p:cNvPr id="7" name="テキスト ボックス 6"/>
          <p:cNvSpPr txBox="1"/>
          <p:nvPr/>
        </p:nvSpPr>
        <p:spPr>
          <a:xfrm>
            <a:off x="1604805" y="6498517"/>
            <a:ext cx="5626861" cy="307777"/>
          </a:xfrm>
          <a:prstGeom prst="rect">
            <a:avLst/>
          </a:prstGeom>
          <a:noFill/>
        </p:spPr>
        <p:txBody>
          <a:bodyPr wrap="none" rtlCol="0">
            <a:spAutoFit/>
          </a:bodyPr>
          <a:lstStyle/>
          <a:p>
            <a:r>
              <a:rPr kumimoji="1" lang="ja-JP" altLang="en-US" sz="1400" dirty="0" smtClean="0"/>
              <a:t>出典</a:t>
            </a:r>
            <a:r>
              <a:rPr kumimoji="1" lang="en-US" altLang="ja-JP" sz="1400" dirty="0" smtClean="0"/>
              <a:t>:IDDRI(2014)Pathway to deep </a:t>
            </a:r>
            <a:r>
              <a:rPr kumimoji="1" lang="en-US" altLang="ja-JP" sz="1400" dirty="0" err="1" smtClean="0"/>
              <a:t>decarbonization</a:t>
            </a:r>
            <a:r>
              <a:rPr kumimoji="1" lang="en-US" altLang="ja-JP" sz="1400" dirty="0" smtClean="0"/>
              <a:t> </a:t>
            </a:r>
            <a:r>
              <a:rPr lang="en-US" altLang="ja-JP" sz="1400" dirty="0" smtClean="0"/>
              <a:t>–Japan Chapter-</a:t>
            </a:r>
            <a:endParaRPr kumimoji="1" lang="ja-JP" altLang="en-US" sz="1400" dirty="0"/>
          </a:p>
        </p:txBody>
      </p:sp>
      <p:pic>
        <p:nvPicPr>
          <p:cNvPr id="3" name="図 2"/>
          <p:cNvPicPr>
            <a:picLocks noChangeAspect="1"/>
          </p:cNvPicPr>
          <p:nvPr/>
        </p:nvPicPr>
        <p:blipFill>
          <a:blip r:embed="rId3"/>
          <a:stretch>
            <a:fillRect/>
          </a:stretch>
        </p:blipFill>
        <p:spPr>
          <a:xfrm>
            <a:off x="611560" y="3673469"/>
            <a:ext cx="3600400" cy="2511697"/>
          </a:xfrm>
          <a:prstGeom prst="rect">
            <a:avLst/>
          </a:prstGeom>
        </p:spPr>
      </p:pic>
      <p:sp>
        <p:nvSpPr>
          <p:cNvPr id="5" name="テキスト ボックス 4"/>
          <p:cNvSpPr txBox="1"/>
          <p:nvPr/>
        </p:nvSpPr>
        <p:spPr>
          <a:xfrm>
            <a:off x="251520" y="3265239"/>
            <a:ext cx="4387740" cy="307777"/>
          </a:xfrm>
          <a:prstGeom prst="rect">
            <a:avLst/>
          </a:prstGeom>
          <a:noFill/>
        </p:spPr>
        <p:txBody>
          <a:bodyPr wrap="none" rtlCol="0">
            <a:spAutoFit/>
          </a:bodyPr>
          <a:lstStyle/>
          <a:p>
            <a:r>
              <a:rPr lang="ja-JP" altLang="en-US" sz="1400" b="1" dirty="0" smtClean="0"/>
              <a:t>図</a:t>
            </a:r>
            <a:r>
              <a:rPr lang="en-US" altLang="ja-JP" sz="1400" b="1" dirty="0" smtClean="0"/>
              <a:t>1</a:t>
            </a:r>
            <a:r>
              <a:rPr lang="ja-JP" altLang="en-US" sz="1400" b="1" dirty="0" err="1" smtClean="0"/>
              <a:t>．</a:t>
            </a:r>
            <a:r>
              <a:rPr lang="ja-JP" altLang="en-US" sz="1400" b="1" dirty="0" smtClean="0"/>
              <a:t>エネルギー</a:t>
            </a:r>
            <a:r>
              <a:rPr lang="ja-JP" altLang="en-US" sz="1400" b="1" dirty="0"/>
              <a:t>起源</a:t>
            </a:r>
            <a:r>
              <a:rPr lang="en-US" altLang="ja-JP" sz="1400" b="1" dirty="0"/>
              <a:t>CO</a:t>
            </a:r>
            <a:r>
              <a:rPr lang="en-US" altLang="ja-JP" sz="1400" b="1" baseline="-25000" dirty="0"/>
              <a:t>2</a:t>
            </a:r>
            <a:r>
              <a:rPr lang="ja-JP" altLang="en-US" sz="1400" b="1" dirty="0" smtClean="0"/>
              <a:t>排出パスウェイ（</a:t>
            </a:r>
            <a:r>
              <a:rPr lang="en-US" altLang="ja-JP" sz="1400" b="1" dirty="0" smtClean="0"/>
              <a:t>2010, 2050</a:t>
            </a:r>
            <a:r>
              <a:rPr lang="ja-JP" altLang="en-US" sz="1400" b="1" dirty="0" smtClean="0"/>
              <a:t>）</a:t>
            </a:r>
            <a:endParaRPr kumimoji="1" lang="ja-JP" altLang="en-US" sz="1400" b="1" dirty="0"/>
          </a:p>
        </p:txBody>
      </p:sp>
      <p:sp>
        <p:nvSpPr>
          <p:cNvPr id="9" name="テキスト ボックス 8"/>
          <p:cNvSpPr txBox="1"/>
          <p:nvPr/>
        </p:nvSpPr>
        <p:spPr>
          <a:xfrm>
            <a:off x="5208874" y="3222691"/>
            <a:ext cx="3502882" cy="307777"/>
          </a:xfrm>
          <a:prstGeom prst="rect">
            <a:avLst/>
          </a:prstGeom>
          <a:noFill/>
        </p:spPr>
        <p:txBody>
          <a:bodyPr wrap="none" rtlCol="0">
            <a:spAutoFit/>
          </a:bodyPr>
          <a:lstStyle/>
          <a:p>
            <a:r>
              <a:rPr lang="ja-JP" altLang="en-US" sz="1400" b="1" dirty="0" smtClean="0"/>
              <a:t>図</a:t>
            </a:r>
            <a:r>
              <a:rPr lang="en-US" altLang="ja-JP" sz="1400" b="1" dirty="0" smtClean="0"/>
              <a:t>2</a:t>
            </a:r>
            <a:r>
              <a:rPr lang="ja-JP" altLang="en-US" sz="1400" b="1" dirty="0" err="1" smtClean="0"/>
              <a:t>．</a:t>
            </a:r>
            <a:r>
              <a:rPr lang="ja-JP" altLang="en-US" sz="1400" b="1" dirty="0" smtClean="0"/>
              <a:t>電力供給部門における排出パスウェイ</a:t>
            </a:r>
            <a:endParaRPr kumimoji="1" lang="en-US" altLang="ja-JP" sz="1400" b="1" dirty="0" smtClean="0"/>
          </a:p>
        </p:txBody>
      </p:sp>
      <p:sp>
        <p:nvSpPr>
          <p:cNvPr id="10" name="円/楕円 9"/>
          <p:cNvSpPr/>
          <p:nvPr/>
        </p:nvSpPr>
        <p:spPr>
          <a:xfrm>
            <a:off x="1763688" y="4221088"/>
            <a:ext cx="432048" cy="288032"/>
          </a:xfrm>
          <a:prstGeom prst="ellipse">
            <a:avLst/>
          </a:prstGeom>
          <a:noFill/>
          <a:ln>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smtClean="0">
              <a:solidFill>
                <a:schemeClr val="tx1"/>
              </a:solidFill>
              <a:effectLst>
                <a:outerShdw blurRad="38100" dist="38100" dir="2700000" algn="tl">
                  <a:srgbClr val="000000">
                    <a:alpha val="43137"/>
                  </a:srgbClr>
                </a:outerShdw>
              </a:effectLst>
            </a:endParaRPr>
          </a:p>
        </p:txBody>
      </p:sp>
      <p:cxnSp>
        <p:nvCxnSpPr>
          <p:cNvPr id="12" name="直線矢印コネクタ 11"/>
          <p:cNvCxnSpPr/>
          <p:nvPr/>
        </p:nvCxnSpPr>
        <p:spPr>
          <a:xfrm>
            <a:off x="1604805" y="4509120"/>
            <a:ext cx="302899" cy="936104"/>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2893639" y="5008367"/>
            <a:ext cx="1030289" cy="1077218"/>
          </a:xfrm>
          <a:prstGeom prst="rect">
            <a:avLst/>
          </a:prstGeom>
          <a:solidFill>
            <a:schemeClr val="bg1"/>
          </a:solidFill>
        </p:spPr>
        <p:txBody>
          <a:bodyPr wrap="square" rtlCol="0">
            <a:spAutoFit/>
          </a:bodyPr>
          <a:lstStyle/>
          <a:p>
            <a:r>
              <a:rPr kumimoji="1" lang="ja-JP" altLang="en-US" sz="1600" b="1" dirty="0" smtClean="0"/>
              <a:t>建物</a:t>
            </a:r>
            <a:endParaRPr kumimoji="1" lang="en-US" altLang="ja-JP" sz="1600" b="1" dirty="0" smtClean="0"/>
          </a:p>
          <a:p>
            <a:r>
              <a:rPr kumimoji="1" lang="ja-JP" altLang="en-US" sz="1600" b="1" dirty="0" smtClean="0"/>
              <a:t>運輸</a:t>
            </a:r>
            <a:endParaRPr kumimoji="1" lang="en-US" altLang="ja-JP" sz="1600" b="1" dirty="0" smtClean="0"/>
          </a:p>
          <a:p>
            <a:r>
              <a:rPr kumimoji="1" lang="ja-JP" altLang="en-US" sz="1600" b="1" dirty="0" smtClean="0"/>
              <a:t>産業</a:t>
            </a:r>
            <a:endParaRPr kumimoji="1" lang="en-US" altLang="ja-JP" sz="1600" b="1" dirty="0" smtClean="0"/>
          </a:p>
          <a:p>
            <a:r>
              <a:rPr kumimoji="1" lang="ja-JP" altLang="en-US" sz="1600" b="1" dirty="0" smtClean="0"/>
              <a:t>電力</a:t>
            </a:r>
            <a:endParaRPr kumimoji="1" lang="ja-JP" altLang="en-US" sz="1600" b="1" dirty="0"/>
          </a:p>
        </p:txBody>
      </p:sp>
      <p:sp>
        <p:nvSpPr>
          <p:cNvPr id="15" name="テキスト ボックス 14"/>
          <p:cNvSpPr txBox="1"/>
          <p:nvPr/>
        </p:nvSpPr>
        <p:spPr>
          <a:xfrm>
            <a:off x="7656496" y="4797152"/>
            <a:ext cx="1030289" cy="261610"/>
          </a:xfrm>
          <a:prstGeom prst="rect">
            <a:avLst/>
          </a:prstGeom>
          <a:solidFill>
            <a:schemeClr val="bg1"/>
          </a:solidFill>
        </p:spPr>
        <p:txBody>
          <a:bodyPr wrap="square" rtlCol="0">
            <a:spAutoFit/>
          </a:bodyPr>
          <a:lstStyle/>
          <a:p>
            <a:r>
              <a:rPr kumimoji="1" lang="ja-JP" altLang="en-US" sz="1100" b="1" dirty="0" smtClean="0"/>
              <a:t>風力</a:t>
            </a:r>
            <a:endParaRPr kumimoji="1" lang="en-US" altLang="ja-JP" sz="1400" b="1" dirty="0" smtClean="0"/>
          </a:p>
        </p:txBody>
      </p:sp>
      <p:sp>
        <p:nvSpPr>
          <p:cNvPr id="16" name="テキスト ボックス 15"/>
          <p:cNvSpPr txBox="1"/>
          <p:nvPr/>
        </p:nvSpPr>
        <p:spPr>
          <a:xfrm>
            <a:off x="7644278" y="4440981"/>
            <a:ext cx="1030289" cy="261610"/>
          </a:xfrm>
          <a:prstGeom prst="rect">
            <a:avLst/>
          </a:prstGeom>
          <a:solidFill>
            <a:schemeClr val="bg1"/>
          </a:solidFill>
        </p:spPr>
        <p:txBody>
          <a:bodyPr wrap="square" rtlCol="0">
            <a:spAutoFit/>
          </a:bodyPr>
          <a:lstStyle/>
          <a:p>
            <a:r>
              <a:rPr kumimoji="1" lang="ja-JP" altLang="en-US" sz="1100" b="1" dirty="0" smtClean="0"/>
              <a:t>太陽光</a:t>
            </a:r>
            <a:endParaRPr kumimoji="1" lang="en-US" altLang="ja-JP" sz="1400" b="1" dirty="0" smtClean="0"/>
          </a:p>
        </p:txBody>
      </p:sp>
      <p:sp>
        <p:nvSpPr>
          <p:cNvPr id="17" name="テキスト ボックス 16"/>
          <p:cNvSpPr txBox="1"/>
          <p:nvPr/>
        </p:nvSpPr>
        <p:spPr>
          <a:xfrm>
            <a:off x="7644277" y="5050281"/>
            <a:ext cx="1030289" cy="261610"/>
          </a:xfrm>
          <a:prstGeom prst="rect">
            <a:avLst/>
          </a:prstGeom>
          <a:solidFill>
            <a:schemeClr val="bg1"/>
          </a:solidFill>
        </p:spPr>
        <p:txBody>
          <a:bodyPr wrap="square" rtlCol="0">
            <a:spAutoFit/>
          </a:bodyPr>
          <a:lstStyle/>
          <a:p>
            <a:r>
              <a:rPr kumimoji="1" lang="ja-JP" altLang="en-US" sz="1100" b="1" dirty="0" smtClean="0"/>
              <a:t>水力</a:t>
            </a:r>
            <a:endParaRPr kumimoji="1" lang="en-US" altLang="ja-JP" sz="1400" b="1" dirty="0" smtClean="0"/>
          </a:p>
        </p:txBody>
      </p:sp>
      <p:sp>
        <p:nvSpPr>
          <p:cNvPr id="18" name="テキスト ボックス 17"/>
          <p:cNvSpPr txBox="1"/>
          <p:nvPr/>
        </p:nvSpPr>
        <p:spPr>
          <a:xfrm>
            <a:off x="7644277" y="4103494"/>
            <a:ext cx="1030289" cy="261610"/>
          </a:xfrm>
          <a:prstGeom prst="rect">
            <a:avLst/>
          </a:prstGeom>
          <a:solidFill>
            <a:schemeClr val="bg1"/>
          </a:solidFill>
        </p:spPr>
        <p:txBody>
          <a:bodyPr wrap="square" rtlCol="0">
            <a:spAutoFit/>
          </a:bodyPr>
          <a:lstStyle/>
          <a:p>
            <a:r>
              <a:rPr kumimoji="1" lang="ja-JP" altLang="en-US" sz="1100" b="1" dirty="0" smtClean="0"/>
              <a:t>その他</a:t>
            </a:r>
            <a:endParaRPr kumimoji="1" lang="en-US" altLang="ja-JP" sz="1400" b="1" dirty="0" smtClean="0"/>
          </a:p>
        </p:txBody>
      </p:sp>
      <p:sp>
        <p:nvSpPr>
          <p:cNvPr id="19" name="テキスト ボックス 18"/>
          <p:cNvSpPr txBox="1"/>
          <p:nvPr/>
        </p:nvSpPr>
        <p:spPr>
          <a:xfrm>
            <a:off x="7632058" y="5303410"/>
            <a:ext cx="1030289" cy="261610"/>
          </a:xfrm>
          <a:prstGeom prst="rect">
            <a:avLst/>
          </a:prstGeom>
          <a:solidFill>
            <a:schemeClr val="bg1"/>
          </a:solidFill>
        </p:spPr>
        <p:txBody>
          <a:bodyPr wrap="square" rtlCol="0">
            <a:spAutoFit/>
          </a:bodyPr>
          <a:lstStyle/>
          <a:p>
            <a:r>
              <a:rPr kumimoji="1" lang="ja-JP" altLang="en-US" sz="1100" b="1" dirty="0" smtClean="0"/>
              <a:t>原子力</a:t>
            </a:r>
            <a:endParaRPr kumimoji="1" lang="en-US" altLang="ja-JP" sz="1100" b="1" dirty="0" smtClean="0"/>
          </a:p>
        </p:txBody>
      </p:sp>
      <p:sp>
        <p:nvSpPr>
          <p:cNvPr id="20" name="テキスト ボックス 19"/>
          <p:cNvSpPr txBox="1"/>
          <p:nvPr/>
        </p:nvSpPr>
        <p:spPr>
          <a:xfrm>
            <a:off x="7609858" y="5496290"/>
            <a:ext cx="1257084" cy="261610"/>
          </a:xfrm>
          <a:prstGeom prst="rect">
            <a:avLst/>
          </a:prstGeom>
          <a:solidFill>
            <a:schemeClr val="bg1"/>
          </a:solidFill>
        </p:spPr>
        <p:txBody>
          <a:bodyPr wrap="square" rtlCol="0">
            <a:spAutoFit/>
          </a:bodyPr>
          <a:lstStyle/>
          <a:p>
            <a:r>
              <a:rPr kumimoji="1" lang="ja-JP" altLang="en-US" sz="1100" b="1" dirty="0" smtClean="0"/>
              <a:t>天然ガス（</a:t>
            </a:r>
            <a:r>
              <a:rPr kumimoji="1" lang="en-US" altLang="ja-JP" sz="1100" b="1" dirty="0" smtClean="0"/>
              <a:t>CCS</a:t>
            </a:r>
            <a:r>
              <a:rPr kumimoji="1" lang="ja-JP" altLang="en-US" sz="1100" b="1" dirty="0" smtClean="0"/>
              <a:t>）</a:t>
            </a:r>
            <a:endParaRPr kumimoji="1" lang="en-US" altLang="ja-JP" sz="1100" b="1" dirty="0" smtClean="0"/>
          </a:p>
        </p:txBody>
      </p:sp>
      <p:sp>
        <p:nvSpPr>
          <p:cNvPr id="21" name="テキスト ボックス 20"/>
          <p:cNvSpPr txBox="1"/>
          <p:nvPr/>
        </p:nvSpPr>
        <p:spPr>
          <a:xfrm>
            <a:off x="7606725" y="5700423"/>
            <a:ext cx="1030289" cy="261610"/>
          </a:xfrm>
          <a:prstGeom prst="rect">
            <a:avLst/>
          </a:prstGeom>
          <a:solidFill>
            <a:schemeClr val="bg1"/>
          </a:solidFill>
        </p:spPr>
        <p:txBody>
          <a:bodyPr wrap="square" rtlCol="0">
            <a:spAutoFit/>
          </a:bodyPr>
          <a:lstStyle/>
          <a:p>
            <a:r>
              <a:rPr kumimoji="1" lang="ja-JP" altLang="en-US" sz="1100" b="1" dirty="0" smtClean="0"/>
              <a:t>天然ガス</a:t>
            </a:r>
            <a:endParaRPr kumimoji="1" lang="en-US" altLang="ja-JP" sz="1100" b="1" dirty="0" smtClean="0"/>
          </a:p>
        </p:txBody>
      </p:sp>
      <p:sp>
        <p:nvSpPr>
          <p:cNvPr id="22" name="テキスト ボックス 21"/>
          <p:cNvSpPr txBox="1"/>
          <p:nvPr/>
        </p:nvSpPr>
        <p:spPr>
          <a:xfrm>
            <a:off x="7606725" y="5923556"/>
            <a:ext cx="1030289" cy="261610"/>
          </a:xfrm>
          <a:prstGeom prst="rect">
            <a:avLst/>
          </a:prstGeom>
          <a:solidFill>
            <a:schemeClr val="bg1"/>
          </a:solidFill>
        </p:spPr>
        <p:txBody>
          <a:bodyPr wrap="square" rtlCol="0">
            <a:spAutoFit/>
          </a:bodyPr>
          <a:lstStyle/>
          <a:p>
            <a:r>
              <a:rPr kumimoji="1" lang="ja-JP" altLang="en-US" sz="1100" b="1" dirty="0" smtClean="0"/>
              <a:t>石炭（</a:t>
            </a:r>
            <a:r>
              <a:rPr kumimoji="1" lang="en-US" altLang="ja-JP" sz="1100" b="1" dirty="0" smtClean="0"/>
              <a:t>CCS</a:t>
            </a:r>
            <a:r>
              <a:rPr kumimoji="1" lang="ja-JP" altLang="en-US" sz="1100" b="1" dirty="0" smtClean="0"/>
              <a:t>）</a:t>
            </a:r>
            <a:endParaRPr kumimoji="1" lang="en-US" altLang="ja-JP" sz="1100" b="1" dirty="0" smtClean="0"/>
          </a:p>
        </p:txBody>
      </p:sp>
      <p:sp>
        <p:nvSpPr>
          <p:cNvPr id="23" name="テキスト ボックス 22"/>
          <p:cNvSpPr txBox="1"/>
          <p:nvPr/>
        </p:nvSpPr>
        <p:spPr>
          <a:xfrm>
            <a:off x="7630789" y="6155630"/>
            <a:ext cx="1030289" cy="261610"/>
          </a:xfrm>
          <a:prstGeom prst="rect">
            <a:avLst/>
          </a:prstGeom>
          <a:solidFill>
            <a:schemeClr val="bg1"/>
          </a:solidFill>
        </p:spPr>
        <p:txBody>
          <a:bodyPr wrap="square" rtlCol="0">
            <a:spAutoFit/>
          </a:bodyPr>
          <a:lstStyle/>
          <a:p>
            <a:r>
              <a:rPr kumimoji="1" lang="ja-JP" altLang="en-US" sz="1100" b="1" dirty="0" smtClean="0"/>
              <a:t>石炭</a:t>
            </a:r>
            <a:endParaRPr kumimoji="1" lang="en-US" altLang="ja-JP" sz="1100" b="1" dirty="0" smtClean="0"/>
          </a:p>
        </p:txBody>
      </p:sp>
    </p:spTree>
    <p:extLst>
      <p:ext uri="{BB962C8B-B14F-4D97-AF65-F5344CB8AC3E}">
        <p14:creationId xmlns:p14="http://schemas.microsoft.com/office/powerpoint/2010/main" val="1002599830"/>
      </p:ext>
    </p:extLst>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457200" y="274638"/>
            <a:ext cx="8229600" cy="850106"/>
          </a:xfrm>
        </p:spPr>
        <p:txBody>
          <a:bodyPr>
            <a:normAutofit/>
          </a:bodyPr>
          <a:lstStyle/>
          <a:p>
            <a:r>
              <a:rPr lang="en-US" altLang="ja-JP" dirty="0" smtClean="0"/>
              <a:t>New Climate Economy</a:t>
            </a:r>
            <a:endParaRPr lang="en-US" dirty="0"/>
          </a:p>
        </p:txBody>
      </p:sp>
      <p:sp>
        <p:nvSpPr>
          <p:cNvPr id="7171" name="コンテンツ プレースホルダー 2"/>
          <p:cNvSpPr>
            <a:spLocks noGrp="1"/>
          </p:cNvSpPr>
          <p:nvPr>
            <p:ph idx="1"/>
          </p:nvPr>
        </p:nvSpPr>
        <p:spPr>
          <a:xfrm>
            <a:off x="179512" y="1124743"/>
            <a:ext cx="8902576" cy="5617369"/>
          </a:xfrm>
        </p:spPr>
        <p:txBody>
          <a:bodyPr>
            <a:normAutofit fontScale="70000" lnSpcReduction="20000"/>
          </a:bodyPr>
          <a:lstStyle/>
          <a:p>
            <a:pPr marL="0" indent="0">
              <a:lnSpc>
                <a:spcPct val="120000"/>
              </a:lnSpc>
              <a:spcBef>
                <a:spcPts val="600"/>
              </a:spcBef>
              <a:spcAft>
                <a:spcPts val="0"/>
              </a:spcAft>
              <a:buFont typeface="Wingdings" pitchFamily="2" charset="2"/>
              <a:buChar char="q"/>
              <a:defRPr/>
            </a:pPr>
            <a:r>
              <a:rPr lang="en-US" altLang="ja-JP" sz="2000" b="1" dirty="0" smtClean="0">
                <a:latin typeface="+mn-ea"/>
              </a:rPr>
              <a:t> New Climate Economy (NCE)</a:t>
            </a:r>
            <a:r>
              <a:rPr lang="ja-JP" altLang="en-US" sz="2000" b="1" dirty="0" smtClean="0">
                <a:latin typeface="+mn-ea"/>
              </a:rPr>
              <a:t>とは</a:t>
            </a:r>
            <a:endParaRPr lang="en-US" altLang="ja-JP" sz="1400" b="1" dirty="0" smtClean="0">
              <a:latin typeface="+mn-ea"/>
            </a:endParaRPr>
          </a:p>
          <a:p>
            <a:pPr marL="631825" lvl="1" indent="-342900">
              <a:lnSpc>
                <a:spcPct val="120000"/>
              </a:lnSpc>
              <a:spcBef>
                <a:spcPts val="600"/>
              </a:spcBef>
              <a:spcAft>
                <a:spcPts val="0"/>
              </a:spcAft>
              <a:buClr>
                <a:srgbClr val="964B77"/>
              </a:buClr>
              <a:buFont typeface="Arial" panose="020B0604020202020204" pitchFamily="34" charset="0"/>
              <a:buChar char="•"/>
              <a:defRPr/>
            </a:pPr>
            <a:r>
              <a:rPr lang="ja-JP" altLang="en-US" sz="1900" dirty="0" smtClean="0">
                <a:solidFill>
                  <a:schemeClr val="tx1"/>
                </a:solidFill>
                <a:latin typeface="+mn-ea"/>
                <a:cs typeface="+mn-cs"/>
              </a:rPr>
              <a:t>気候対策の経済費用効果を分析する報告書。第</a:t>
            </a:r>
            <a:r>
              <a:rPr lang="en-US" altLang="ja-JP" sz="1900" dirty="0" smtClean="0">
                <a:solidFill>
                  <a:schemeClr val="tx1"/>
                </a:solidFill>
                <a:latin typeface="+mn-ea"/>
                <a:cs typeface="+mn-cs"/>
              </a:rPr>
              <a:t>2</a:t>
            </a:r>
            <a:r>
              <a:rPr lang="ja-JP" altLang="en-US" sz="1900" dirty="0" smtClean="0">
                <a:solidFill>
                  <a:schemeClr val="tx1"/>
                </a:solidFill>
                <a:latin typeface="+mn-ea"/>
                <a:cs typeface="+mn-cs"/>
              </a:rPr>
              <a:t>のスターンレビューとも呼ばれる</a:t>
            </a:r>
            <a:endParaRPr lang="en-US" altLang="ja-JP" sz="1900" dirty="0" smtClean="0">
              <a:solidFill>
                <a:schemeClr val="tx1"/>
              </a:solidFill>
              <a:latin typeface="+mn-ea"/>
              <a:cs typeface="+mn-cs"/>
            </a:endParaRPr>
          </a:p>
          <a:p>
            <a:pPr marL="631825" lvl="1" indent="-342900">
              <a:lnSpc>
                <a:spcPct val="120000"/>
              </a:lnSpc>
              <a:spcBef>
                <a:spcPts val="600"/>
              </a:spcBef>
              <a:spcAft>
                <a:spcPts val="0"/>
              </a:spcAft>
              <a:buClr>
                <a:srgbClr val="964B77"/>
              </a:buClr>
              <a:buFont typeface="Arial" panose="020B0604020202020204" pitchFamily="34" charset="0"/>
              <a:buChar char="•"/>
              <a:defRPr/>
            </a:pPr>
            <a:r>
              <a:rPr lang="en-US" altLang="ja-JP" sz="1900" dirty="0" smtClean="0">
                <a:solidFill>
                  <a:schemeClr val="tx1"/>
                </a:solidFill>
                <a:latin typeface="+mn-ea"/>
                <a:cs typeface="+mn-cs"/>
              </a:rPr>
              <a:t>3</a:t>
            </a:r>
            <a:r>
              <a:rPr lang="ja-JP" altLang="en-US" sz="1900" dirty="0" err="1" smtClean="0">
                <a:solidFill>
                  <a:schemeClr val="tx1"/>
                </a:solidFill>
                <a:latin typeface="+mn-ea"/>
                <a:cs typeface="+mn-cs"/>
              </a:rPr>
              <a:t>つの</a:t>
            </a:r>
            <a:r>
              <a:rPr lang="ja-JP" altLang="en-US" sz="1900" dirty="0" smtClean="0">
                <a:solidFill>
                  <a:schemeClr val="tx1"/>
                </a:solidFill>
                <a:latin typeface="+mn-ea"/>
                <a:cs typeface="+mn-cs"/>
              </a:rPr>
              <a:t>経済システム（エネルギー、都市、土地利用）と</a:t>
            </a:r>
            <a:endParaRPr lang="en-US" altLang="ja-JP" sz="1900" dirty="0" smtClean="0">
              <a:solidFill>
                <a:schemeClr val="tx1"/>
              </a:solidFill>
              <a:latin typeface="+mn-ea"/>
              <a:cs typeface="+mn-cs"/>
            </a:endParaRPr>
          </a:p>
          <a:p>
            <a:pPr marL="631825" lvl="1" indent="-342900">
              <a:lnSpc>
                <a:spcPct val="120000"/>
              </a:lnSpc>
              <a:spcBef>
                <a:spcPts val="600"/>
              </a:spcBef>
              <a:spcAft>
                <a:spcPts val="0"/>
              </a:spcAft>
              <a:buClr>
                <a:srgbClr val="964B77"/>
              </a:buClr>
              <a:buNone/>
              <a:defRPr/>
            </a:pPr>
            <a:r>
              <a:rPr lang="en-US" altLang="ja-JP" sz="1900" dirty="0" smtClean="0">
                <a:solidFill>
                  <a:schemeClr val="tx1"/>
                </a:solidFill>
                <a:latin typeface="+mn-ea"/>
                <a:cs typeface="+mn-cs"/>
              </a:rPr>
              <a:t>	3</a:t>
            </a:r>
            <a:r>
              <a:rPr lang="ja-JP" altLang="en-US" sz="1900" dirty="0" err="1" smtClean="0">
                <a:solidFill>
                  <a:schemeClr val="tx1"/>
                </a:solidFill>
                <a:latin typeface="+mn-ea"/>
                <a:cs typeface="+mn-cs"/>
              </a:rPr>
              <a:t>つの</a:t>
            </a:r>
            <a:r>
              <a:rPr lang="ja-JP" altLang="en-US" sz="1900" dirty="0" smtClean="0">
                <a:solidFill>
                  <a:schemeClr val="tx1"/>
                </a:solidFill>
                <a:latin typeface="+mn-ea"/>
                <a:cs typeface="+mn-cs"/>
              </a:rPr>
              <a:t>牽引要素（資源生産性、インフラ投資、イノベーション）に注目</a:t>
            </a:r>
            <a:endParaRPr lang="en-US" altLang="ja-JP" sz="1900" dirty="0" smtClean="0">
              <a:solidFill>
                <a:schemeClr val="tx1"/>
              </a:solidFill>
              <a:latin typeface="+mn-ea"/>
              <a:cs typeface="+mn-cs"/>
            </a:endParaRPr>
          </a:p>
          <a:p>
            <a:pPr marL="933450" lvl="1" indent="-261938">
              <a:lnSpc>
                <a:spcPct val="120000"/>
              </a:lnSpc>
              <a:spcBef>
                <a:spcPts val="600"/>
              </a:spcBef>
              <a:spcAft>
                <a:spcPts val="0"/>
              </a:spcAft>
              <a:buFont typeface="Wingdings" panose="05000000000000000000" pitchFamily="2" charset="2"/>
              <a:buChar char="ü"/>
              <a:defRPr/>
            </a:pPr>
            <a:r>
              <a:rPr lang="ja-JP" altLang="en-US" sz="1400" dirty="0" smtClean="0">
                <a:latin typeface="+mn-ea"/>
              </a:rPr>
              <a:t>委託元：経済と気候に関するグローバル委員会（メキシコ元大統領、</a:t>
            </a:r>
            <a:r>
              <a:rPr lang="en-US" altLang="ja-JP" sz="1400" dirty="0" smtClean="0">
                <a:latin typeface="+mn-ea"/>
              </a:rPr>
              <a:t>Bloomberg</a:t>
            </a:r>
            <a:r>
              <a:rPr lang="ja-JP" altLang="en-US" sz="1400" dirty="0" err="1" smtClean="0">
                <a:latin typeface="+mn-ea"/>
              </a:rPr>
              <a:t>やユニ</a:t>
            </a:r>
            <a:r>
              <a:rPr lang="ja-JP" altLang="en-US" sz="1400" dirty="0" smtClean="0">
                <a:latin typeface="+mn-ea"/>
              </a:rPr>
              <a:t>リーバの</a:t>
            </a:r>
            <a:r>
              <a:rPr lang="en-US" altLang="ja-JP" sz="1400" dirty="0" smtClean="0">
                <a:latin typeface="+mn-ea"/>
              </a:rPr>
              <a:t>CEO</a:t>
            </a:r>
            <a:r>
              <a:rPr lang="ja-JP" altLang="en-US" sz="1400" dirty="0" err="1" smtClean="0">
                <a:latin typeface="+mn-ea"/>
              </a:rPr>
              <a:t>、</a:t>
            </a:r>
            <a:r>
              <a:rPr lang="ja-JP" altLang="en-US" sz="1400" dirty="0" smtClean="0">
                <a:latin typeface="+mn-ea"/>
              </a:rPr>
              <a:t>バンカメ、中国投資銀行、</a:t>
            </a:r>
            <a:r>
              <a:rPr lang="en-US" altLang="ja-JP" sz="1400" dirty="0" smtClean="0">
                <a:latin typeface="+mn-ea"/>
              </a:rPr>
              <a:t>ADB</a:t>
            </a:r>
            <a:r>
              <a:rPr lang="ja-JP" altLang="en-US" sz="1400" dirty="0" smtClean="0">
                <a:latin typeface="+mn-ea"/>
              </a:rPr>
              <a:t>各銀行の総裁など</a:t>
            </a:r>
            <a:r>
              <a:rPr lang="en-US" altLang="ja-JP" sz="1400" dirty="0" smtClean="0">
                <a:latin typeface="+mn-ea"/>
              </a:rPr>
              <a:t>24</a:t>
            </a:r>
            <a:r>
              <a:rPr lang="ja-JP" altLang="en-US" sz="1400" dirty="0" smtClean="0">
                <a:latin typeface="+mn-ea"/>
              </a:rPr>
              <a:t>名）</a:t>
            </a:r>
            <a:endParaRPr lang="en-US" altLang="ja-JP" sz="1400" dirty="0" smtClean="0">
              <a:latin typeface="+mn-ea"/>
            </a:endParaRPr>
          </a:p>
          <a:p>
            <a:pPr marL="933450" lvl="1" indent="-261938">
              <a:lnSpc>
                <a:spcPct val="120000"/>
              </a:lnSpc>
              <a:spcBef>
                <a:spcPts val="600"/>
              </a:spcBef>
              <a:spcAft>
                <a:spcPts val="0"/>
              </a:spcAft>
              <a:buFont typeface="Wingdings" panose="05000000000000000000" pitchFamily="2" charset="2"/>
              <a:buChar char="ü"/>
              <a:defRPr/>
            </a:pPr>
            <a:r>
              <a:rPr lang="ja-JP" altLang="en-US" sz="1400" dirty="0" smtClean="0">
                <a:latin typeface="+mn-ea"/>
              </a:rPr>
              <a:t>経済顧問パネル：</a:t>
            </a:r>
            <a:r>
              <a:rPr lang="en-US" altLang="ja-JP" sz="1400" dirty="0" smtClean="0">
                <a:latin typeface="+mn-ea"/>
              </a:rPr>
              <a:t>N.</a:t>
            </a:r>
            <a:r>
              <a:rPr lang="ja-JP" altLang="en-US" sz="1400" dirty="0" smtClean="0">
                <a:latin typeface="+mn-ea"/>
              </a:rPr>
              <a:t>スターン卿、</a:t>
            </a:r>
            <a:r>
              <a:rPr lang="en-US" altLang="ja-JP" sz="1400" dirty="0" smtClean="0">
                <a:latin typeface="+mn-ea"/>
              </a:rPr>
              <a:t>D</a:t>
            </a:r>
            <a:r>
              <a:rPr lang="ja-JP" altLang="en-US" sz="1400" dirty="0" smtClean="0">
                <a:latin typeface="+mn-ea"/>
              </a:rPr>
              <a:t>・カーネマン（ノーベル経済学者）、</a:t>
            </a:r>
            <a:r>
              <a:rPr lang="en-US" altLang="ja-JP" sz="1400" dirty="0" smtClean="0">
                <a:latin typeface="+mn-ea"/>
              </a:rPr>
              <a:t>M</a:t>
            </a:r>
            <a:r>
              <a:rPr lang="ja-JP" altLang="en-US" sz="1400" dirty="0" smtClean="0">
                <a:latin typeface="+mn-ea"/>
              </a:rPr>
              <a:t>・スペンス（同）、</a:t>
            </a:r>
            <a:r>
              <a:rPr lang="en-US" altLang="ja-JP" sz="1400" dirty="0" smtClean="0">
                <a:latin typeface="+mn-ea"/>
              </a:rPr>
              <a:t>	F</a:t>
            </a:r>
            <a:r>
              <a:rPr lang="ja-JP" altLang="en-US" sz="1400" dirty="0" smtClean="0">
                <a:latin typeface="+mn-ea"/>
              </a:rPr>
              <a:t>ガン中国国立経済研究所所長など</a:t>
            </a:r>
            <a:endParaRPr lang="en-US" altLang="ja-JP" sz="1400" dirty="0" smtClean="0">
              <a:latin typeface="+mn-ea"/>
            </a:endParaRPr>
          </a:p>
          <a:p>
            <a:pPr lvl="1" indent="-71438">
              <a:lnSpc>
                <a:spcPct val="120000"/>
              </a:lnSpc>
              <a:spcBef>
                <a:spcPts val="600"/>
              </a:spcBef>
              <a:spcAft>
                <a:spcPts val="0"/>
              </a:spcAft>
              <a:buFont typeface="Wingdings" panose="05000000000000000000" pitchFamily="2" charset="2"/>
              <a:buChar char="ü"/>
              <a:defRPr/>
            </a:pPr>
            <a:r>
              <a:rPr lang="ja-JP" altLang="en-US" sz="1400" dirty="0" smtClean="0">
                <a:latin typeface="+mn-ea"/>
              </a:rPr>
              <a:t>　プロジェクトチーム：ロンドン大学等７つの研究機関が参加</a:t>
            </a:r>
            <a:endParaRPr lang="en-US" altLang="ja-JP" sz="1400" dirty="0" smtClean="0">
              <a:latin typeface="+mn-ea"/>
            </a:endParaRPr>
          </a:p>
          <a:p>
            <a:pPr lvl="1" indent="-71438">
              <a:lnSpc>
                <a:spcPct val="120000"/>
              </a:lnSpc>
              <a:spcBef>
                <a:spcPts val="600"/>
              </a:spcBef>
              <a:spcAft>
                <a:spcPts val="0"/>
              </a:spcAft>
              <a:buFont typeface="Wingdings" panose="05000000000000000000" pitchFamily="2" charset="2"/>
              <a:buChar char="ü"/>
              <a:defRPr/>
            </a:pPr>
            <a:endParaRPr lang="en-US" altLang="ja-JP" sz="1400" dirty="0" smtClean="0">
              <a:latin typeface="+mn-ea"/>
            </a:endParaRPr>
          </a:p>
          <a:p>
            <a:pPr marL="0" indent="0">
              <a:lnSpc>
                <a:spcPct val="120000"/>
              </a:lnSpc>
              <a:spcBef>
                <a:spcPts val="600"/>
              </a:spcBef>
              <a:spcAft>
                <a:spcPts val="0"/>
              </a:spcAft>
              <a:buFont typeface="Wingdings" pitchFamily="2" charset="2"/>
              <a:buChar char="q"/>
              <a:defRPr/>
            </a:pPr>
            <a:r>
              <a:rPr lang="ja-JP" altLang="en-US" sz="2000" b="1" dirty="0" smtClean="0">
                <a:latin typeface="+mn-ea"/>
              </a:rPr>
              <a:t> 報告書の意図</a:t>
            </a:r>
            <a:endParaRPr lang="en-US" altLang="ja-JP" sz="2000" b="1" dirty="0" smtClean="0">
              <a:latin typeface="+mn-ea"/>
            </a:endParaRPr>
          </a:p>
          <a:p>
            <a:pPr marL="631825">
              <a:lnSpc>
                <a:spcPct val="120000"/>
              </a:lnSpc>
              <a:spcBef>
                <a:spcPts val="600"/>
              </a:spcBef>
              <a:spcAft>
                <a:spcPts val="0"/>
              </a:spcAft>
              <a:buFont typeface="Arial" panose="020B0604020202020204" pitchFamily="34" charset="0"/>
              <a:buChar char="•"/>
              <a:defRPr/>
            </a:pPr>
            <a:r>
              <a:rPr lang="ja-JP" altLang="en-US" sz="1800" dirty="0" smtClean="0">
                <a:latin typeface="+mn-ea"/>
              </a:rPr>
              <a:t>「気候変動リスクに対処しながらの経済成長の維持は可能か」を検証</a:t>
            </a:r>
            <a:endParaRPr lang="en-US" altLang="ja-JP" sz="1800" dirty="0" smtClean="0">
              <a:latin typeface="+mn-ea"/>
            </a:endParaRPr>
          </a:p>
          <a:p>
            <a:pPr marL="631825">
              <a:lnSpc>
                <a:spcPct val="120000"/>
              </a:lnSpc>
              <a:spcBef>
                <a:spcPts val="600"/>
              </a:spcBef>
              <a:spcAft>
                <a:spcPts val="0"/>
              </a:spcAft>
              <a:buFont typeface="Arial" panose="020B0604020202020204" pitchFamily="34" charset="0"/>
              <a:buChar char="•"/>
              <a:defRPr/>
            </a:pPr>
            <a:r>
              <a:rPr lang="ja-JP" altLang="en-US" sz="1800" dirty="0" smtClean="0">
                <a:latin typeface="+mn-ea"/>
              </a:rPr>
              <a:t>官民の意思</a:t>
            </a:r>
            <a:r>
              <a:rPr lang="ja-JP" altLang="en-US" sz="1800" dirty="0">
                <a:latin typeface="+mn-ea"/>
              </a:rPr>
              <a:t>決定者</a:t>
            </a:r>
            <a:r>
              <a:rPr lang="ja-JP" altLang="en-US" sz="1800" dirty="0" smtClean="0">
                <a:latin typeface="+mn-ea"/>
              </a:rPr>
              <a:t>に届ける。</a:t>
            </a:r>
            <a:endParaRPr lang="en-US" altLang="ja-JP" sz="1800" dirty="0" smtClean="0">
              <a:latin typeface="+mn-ea"/>
            </a:endParaRPr>
          </a:p>
          <a:p>
            <a:pPr marL="631825">
              <a:lnSpc>
                <a:spcPct val="120000"/>
              </a:lnSpc>
              <a:spcBef>
                <a:spcPts val="600"/>
              </a:spcBef>
              <a:spcAft>
                <a:spcPts val="0"/>
              </a:spcAft>
              <a:buFont typeface="Arial" panose="020B0604020202020204" pitchFamily="34" charset="0"/>
              <a:buChar char="•"/>
              <a:defRPr/>
            </a:pPr>
            <a:r>
              <a:rPr lang="ja-JP" altLang="en-US" sz="1800" dirty="0" smtClean="0">
                <a:latin typeface="+mn-ea"/>
              </a:rPr>
              <a:t>世界の国や都市、企業の経験から、その根拠や分析結果を集約する。</a:t>
            </a:r>
            <a:endParaRPr lang="en-US" altLang="ja-JP" sz="1800" dirty="0" smtClean="0">
              <a:latin typeface="+mn-ea"/>
            </a:endParaRPr>
          </a:p>
          <a:p>
            <a:pPr marL="631825">
              <a:lnSpc>
                <a:spcPct val="120000"/>
              </a:lnSpc>
              <a:spcBef>
                <a:spcPts val="600"/>
              </a:spcBef>
              <a:spcAft>
                <a:spcPts val="0"/>
              </a:spcAft>
              <a:buFont typeface="Arial" panose="020B0604020202020204" pitchFamily="34" charset="0"/>
              <a:buChar char="•"/>
              <a:defRPr/>
            </a:pPr>
            <a:endParaRPr lang="en-US" altLang="ja-JP" sz="1800" dirty="0" smtClean="0">
              <a:latin typeface="+mn-ea"/>
            </a:endParaRPr>
          </a:p>
          <a:p>
            <a:pPr marL="0" lvl="1" indent="0">
              <a:lnSpc>
                <a:spcPct val="120000"/>
              </a:lnSpc>
              <a:spcBef>
                <a:spcPts val="600"/>
              </a:spcBef>
              <a:spcAft>
                <a:spcPts val="0"/>
              </a:spcAft>
              <a:buClr>
                <a:srgbClr val="964B77"/>
              </a:buClr>
              <a:buFont typeface="Wingdings" pitchFamily="2" charset="2"/>
              <a:buChar char="q"/>
              <a:defRPr/>
            </a:pPr>
            <a:r>
              <a:rPr lang="ja-JP" altLang="en-US" b="1" dirty="0" smtClean="0">
                <a:solidFill>
                  <a:schemeClr val="tx1"/>
                </a:solidFill>
                <a:latin typeface="+mn-ea"/>
                <a:cs typeface="+mn-cs"/>
              </a:rPr>
              <a:t> メッセージ：「（質の高い）経済成長には、意欲的な気候政策が不可欠」</a:t>
            </a:r>
            <a:endParaRPr lang="en-US" altLang="ja-JP" b="1" dirty="0" smtClean="0">
              <a:solidFill>
                <a:schemeClr val="tx1"/>
              </a:solidFill>
              <a:latin typeface="+mn-ea"/>
              <a:cs typeface="+mn-cs"/>
            </a:endParaRPr>
          </a:p>
          <a:p>
            <a:pPr marL="631825" indent="-360363">
              <a:lnSpc>
                <a:spcPct val="120000"/>
              </a:lnSpc>
              <a:spcBef>
                <a:spcPts val="600"/>
              </a:spcBef>
              <a:spcAft>
                <a:spcPts val="0"/>
              </a:spcAft>
              <a:buFont typeface="Arial" panose="020B0604020202020204" pitchFamily="34" charset="0"/>
              <a:buChar char="•"/>
              <a:defRPr/>
            </a:pPr>
            <a:r>
              <a:rPr lang="ja-JP" altLang="en-US" sz="1800" dirty="0" smtClean="0">
                <a:latin typeface="+mn-ea"/>
              </a:rPr>
              <a:t>現在</a:t>
            </a:r>
            <a:r>
              <a:rPr lang="ja-JP" altLang="en-US" sz="1800" dirty="0">
                <a:latin typeface="+mn-ea"/>
              </a:rPr>
              <a:t>、</a:t>
            </a:r>
            <a:r>
              <a:rPr lang="ja-JP" altLang="en-US" sz="1800" dirty="0" smtClean="0">
                <a:latin typeface="+mn-ea"/>
              </a:rPr>
              <a:t>どの所得水準の国でも、気候変動の甚大リスクを減らし同時に経済成長を維持させるチャンスがある。</a:t>
            </a:r>
            <a:endParaRPr lang="en-US" altLang="ja-JP" sz="1800" dirty="0" smtClean="0">
              <a:latin typeface="+mn-ea"/>
            </a:endParaRPr>
          </a:p>
          <a:p>
            <a:pPr lvl="1" indent="-71438">
              <a:lnSpc>
                <a:spcPct val="120000"/>
              </a:lnSpc>
              <a:spcBef>
                <a:spcPts val="600"/>
              </a:spcBef>
              <a:spcAft>
                <a:spcPts val="0"/>
              </a:spcAft>
              <a:buFont typeface="Wingdings" panose="05000000000000000000" pitchFamily="2" charset="2"/>
              <a:buChar char="ü"/>
              <a:defRPr/>
            </a:pPr>
            <a:r>
              <a:rPr lang="ja-JP" altLang="en-US" sz="1400" dirty="0" smtClean="0">
                <a:latin typeface="+mn-ea"/>
              </a:rPr>
              <a:t>必要な投資のための資本は存在し、イノベーションのポテンシャルは大きい。必要なのは強い政治的リーダーシップと一貫した政策。</a:t>
            </a:r>
            <a:endParaRPr lang="en-US" altLang="ja-JP" sz="1400" dirty="0" smtClean="0">
              <a:latin typeface="+mn-ea"/>
            </a:endParaRPr>
          </a:p>
          <a:p>
            <a:pPr marL="631825" indent="-360363">
              <a:lnSpc>
                <a:spcPct val="120000"/>
              </a:lnSpc>
              <a:spcBef>
                <a:spcPts val="600"/>
              </a:spcBef>
              <a:spcAft>
                <a:spcPts val="0"/>
              </a:spcAft>
              <a:buFont typeface="Arial" panose="020B0604020202020204" pitchFamily="34" charset="0"/>
              <a:buChar char="•"/>
              <a:defRPr/>
            </a:pPr>
            <a:r>
              <a:rPr lang="ja-JP" altLang="en-US" sz="1800" dirty="0" smtClean="0">
                <a:latin typeface="+mn-ea"/>
              </a:rPr>
              <a:t>世界経済が大きな構造変化を迎える</a:t>
            </a:r>
            <a:r>
              <a:rPr lang="ja-JP" altLang="en-US" sz="1800" dirty="0">
                <a:latin typeface="+mn-ea"/>
              </a:rPr>
              <a:t>次の</a:t>
            </a:r>
            <a:r>
              <a:rPr lang="en-US" altLang="ja-JP" sz="1800" dirty="0">
                <a:latin typeface="+mn-ea"/>
              </a:rPr>
              <a:t>15</a:t>
            </a:r>
            <a:r>
              <a:rPr lang="ja-JP" altLang="en-US" sz="1800" dirty="0">
                <a:latin typeface="+mn-ea"/>
              </a:rPr>
              <a:t>年が重要</a:t>
            </a:r>
            <a:r>
              <a:rPr lang="ja-JP" altLang="en-US" sz="1800" dirty="0" smtClean="0">
                <a:latin typeface="+mn-ea"/>
              </a:rPr>
              <a:t>。</a:t>
            </a:r>
            <a:endParaRPr lang="en-US" altLang="ja-JP" sz="1800" dirty="0" smtClean="0">
              <a:latin typeface="+mn-ea"/>
            </a:endParaRPr>
          </a:p>
          <a:p>
            <a:pPr lvl="1" indent="-71438">
              <a:lnSpc>
                <a:spcPct val="120000"/>
              </a:lnSpc>
              <a:spcBef>
                <a:spcPts val="600"/>
              </a:spcBef>
              <a:spcAft>
                <a:spcPts val="0"/>
              </a:spcAft>
              <a:buFont typeface="Wingdings" panose="05000000000000000000" pitchFamily="2" charset="2"/>
              <a:buChar char="ü"/>
              <a:defRPr/>
            </a:pPr>
            <a:r>
              <a:rPr lang="ja-JP" altLang="en-US" sz="1400" dirty="0" smtClean="0">
                <a:latin typeface="+mn-ea"/>
              </a:rPr>
              <a:t>「</a:t>
            </a:r>
            <a:r>
              <a:rPr lang="en-US" altLang="ja-JP" sz="1400" dirty="0" smtClean="0">
                <a:latin typeface="+mn-ea"/>
              </a:rPr>
              <a:t>BAU</a:t>
            </a:r>
            <a:r>
              <a:rPr lang="ja-JP" altLang="en-US" sz="1400" dirty="0" smtClean="0">
                <a:latin typeface="+mn-ea"/>
              </a:rPr>
              <a:t>」にはならない。世界経済は半分以上の規模で成長し、さらに</a:t>
            </a:r>
            <a:r>
              <a:rPr lang="en-US" altLang="ja-JP" sz="1400" dirty="0" smtClean="0">
                <a:latin typeface="+mn-ea"/>
              </a:rPr>
              <a:t>10</a:t>
            </a:r>
            <a:r>
              <a:rPr lang="ja-JP" altLang="en-US" sz="1400" dirty="0" smtClean="0">
                <a:latin typeface="+mn-ea"/>
              </a:rPr>
              <a:t>億人が都市に住み、早い技術進化がビジネスや生活を変化させる。約</a:t>
            </a:r>
            <a:r>
              <a:rPr lang="en-US" altLang="ja-JP" sz="1400" dirty="0" smtClean="0">
                <a:latin typeface="+mn-ea"/>
              </a:rPr>
              <a:t>90</a:t>
            </a:r>
            <a:r>
              <a:rPr lang="ja-JP" altLang="en-US" sz="1400" dirty="0" smtClean="0">
                <a:latin typeface="+mn-ea"/>
              </a:rPr>
              <a:t>兆ドルがインフラ投資に費やされる。これらをどう管理するかで将来の成長パターンが決まる。</a:t>
            </a:r>
            <a:endParaRPr lang="en-US" altLang="ja-JP" sz="1400" dirty="0" smtClean="0">
              <a:latin typeface="+mn-ea"/>
            </a:endParaRPr>
          </a:p>
          <a:p>
            <a:pPr marL="631825" indent="-360363">
              <a:lnSpc>
                <a:spcPct val="120000"/>
              </a:lnSpc>
              <a:spcBef>
                <a:spcPts val="600"/>
              </a:spcBef>
              <a:spcAft>
                <a:spcPts val="0"/>
              </a:spcAft>
              <a:buFont typeface="Arial" panose="020B0604020202020204" pitchFamily="34" charset="0"/>
              <a:buChar char="•"/>
              <a:defRPr/>
            </a:pPr>
            <a:r>
              <a:rPr lang="ja-JP" altLang="en-US" sz="1800" dirty="0">
                <a:latin typeface="+mn-ea"/>
              </a:rPr>
              <a:t>次</a:t>
            </a:r>
            <a:r>
              <a:rPr lang="ja-JP" altLang="en-US" sz="1800" dirty="0" smtClean="0">
                <a:latin typeface="+mn-ea"/>
              </a:rPr>
              <a:t>の</a:t>
            </a:r>
            <a:r>
              <a:rPr lang="en-US" altLang="ja-JP" sz="1800" dirty="0" smtClean="0">
                <a:latin typeface="+mn-ea"/>
              </a:rPr>
              <a:t>15</a:t>
            </a:r>
            <a:r>
              <a:rPr lang="ja-JP" altLang="en-US" sz="1800" dirty="0" smtClean="0">
                <a:latin typeface="+mn-ea"/>
              </a:rPr>
              <a:t>年の投資は同時に、世界の気候システムの将来を決める。</a:t>
            </a:r>
            <a:endParaRPr lang="en-US" altLang="ja-JP" sz="1800" dirty="0" smtClean="0">
              <a:latin typeface="+mn-ea"/>
            </a:endParaRPr>
          </a:p>
        </p:txBody>
      </p:sp>
      <p:sp>
        <p:nvSpPr>
          <p:cNvPr id="9219" name="スライド番号プレースホルダー 6"/>
          <p:cNvSpPr>
            <a:spLocks noGrp="1"/>
          </p:cNvSpPr>
          <p:nvPr>
            <p:ph type="sldNum" sz="quarter" idx="10"/>
          </p:nvPr>
        </p:nvSpPr>
        <p:spPr bwMode="auto">
          <a:prstGeom prst="rect">
            <a:avLst/>
          </a:prstGeom>
          <a:noFill/>
          <a:ln>
            <a:miter lim="800000"/>
            <a:headEnd/>
            <a:tailEnd/>
          </a:ln>
        </p:spPr>
        <p:txBody>
          <a:bodyPr/>
          <a:lstStyle/>
          <a:p>
            <a:fld id="{7F27C719-C4ED-4B87-9B86-B7B3687544C9}" type="slidenum">
              <a:rPr lang="ja-JP" altLang="en-US" smtClean="0"/>
              <a:pPr/>
              <a:t>11</a:t>
            </a:fld>
            <a:endParaRPr lang="ja-JP" altLang="en-US" dirty="0" smtClean="0"/>
          </a:p>
        </p:txBody>
      </p:sp>
      <p:pic>
        <p:nvPicPr>
          <p:cNvPr id="29698" name="Picture 2"/>
          <p:cNvPicPr>
            <a:picLocks noChangeAspect="1" noChangeArrowheads="1"/>
          </p:cNvPicPr>
          <p:nvPr/>
        </p:nvPicPr>
        <p:blipFill>
          <a:blip r:embed="rId2" cstate="email"/>
          <a:srcRect/>
          <a:stretch>
            <a:fillRect/>
          </a:stretch>
        </p:blipFill>
        <p:spPr bwMode="auto">
          <a:xfrm>
            <a:off x="7836218" y="274638"/>
            <a:ext cx="1275556" cy="1804319"/>
          </a:xfrm>
          <a:prstGeom prst="rect">
            <a:avLst/>
          </a:prstGeom>
          <a:noFill/>
          <a:ln w="9525">
            <a:noFill/>
            <a:miter lim="800000"/>
            <a:headEnd/>
            <a:tailEnd/>
          </a:ln>
        </p:spPr>
      </p:pic>
    </p:spTree>
    <p:extLst>
      <p:ext uri="{BB962C8B-B14F-4D97-AF65-F5344CB8AC3E}">
        <p14:creationId xmlns:p14="http://schemas.microsoft.com/office/powerpoint/2010/main" val="3163457591"/>
      </p:ext>
    </p:extLst>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lstStyle/>
          <a:p>
            <a:r>
              <a:rPr kumimoji="1" lang="ja-JP" altLang="en-US" dirty="0" smtClean="0"/>
              <a:t>議論のポイント</a:t>
            </a:r>
            <a:endParaRPr kumimoji="1" lang="ja-JP" altLang="en-US" dirty="0"/>
          </a:p>
        </p:txBody>
      </p:sp>
      <p:sp>
        <p:nvSpPr>
          <p:cNvPr id="3" name="コンテンツ プレースホルダー 2"/>
          <p:cNvSpPr>
            <a:spLocks noGrp="1"/>
          </p:cNvSpPr>
          <p:nvPr>
            <p:ph idx="1"/>
          </p:nvPr>
        </p:nvSpPr>
        <p:spPr>
          <a:xfrm>
            <a:off x="457200" y="1556792"/>
            <a:ext cx="8624888" cy="5040560"/>
          </a:xfrm>
        </p:spPr>
        <p:txBody>
          <a:bodyPr/>
          <a:lstStyle/>
          <a:p>
            <a:r>
              <a:rPr kumimoji="1" lang="ja-JP" altLang="en-US" dirty="0" smtClean="0"/>
              <a:t>脱炭素社会に向けた研究や政策づくり。</a:t>
            </a:r>
            <a:endParaRPr kumimoji="1" lang="en-US" altLang="ja-JP" dirty="0" smtClean="0"/>
          </a:p>
          <a:p>
            <a:r>
              <a:rPr kumimoji="1" lang="ja-JP" altLang="en-US" dirty="0" smtClean="0"/>
              <a:t>中期的（</a:t>
            </a:r>
            <a:r>
              <a:rPr kumimoji="1" lang="en-US" altLang="ja-JP" dirty="0" smtClean="0"/>
              <a:t>2020</a:t>
            </a:r>
            <a:r>
              <a:rPr kumimoji="1" lang="ja-JP" altLang="en-US" dirty="0" smtClean="0"/>
              <a:t>年～</a:t>
            </a:r>
            <a:r>
              <a:rPr kumimoji="1" lang="en-US" altLang="ja-JP" dirty="0" smtClean="0"/>
              <a:t>2030</a:t>
            </a:r>
            <a:r>
              <a:rPr kumimoji="1" lang="ja-JP" altLang="en-US" dirty="0" smtClean="0"/>
              <a:t>年～）な排出量のピークアウトを実現する政策やエネルギーシステムの研究。</a:t>
            </a:r>
            <a:endParaRPr kumimoji="1" lang="en-US" altLang="ja-JP" dirty="0" smtClean="0"/>
          </a:p>
          <a:p>
            <a:r>
              <a:rPr kumimoji="1" lang="ja-JP" altLang="en-US" dirty="0" smtClean="0"/>
              <a:t>炭素予算（</a:t>
            </a:r>
            <a:r>
              <a:rPr kumimoji="1" lang="en-US" altLang="ja-JP" dirty="0" smtClean="0"/>
              <a:t>Carbon</a:t>
            </a:r>
            <a:r>
              <a:rPr kumimoji="1" lang="ja-JP" altLang="en-US" dirty="0" smtClean="0"/>
              <a:t> </a:t>
            </a:r>
            <a:r>
              <a:rPr kumimoji="1" lang="en-US" altLang="ja-JP" dirty="0" smtClean="0"/>
              <a:t>Budget</a:t>
            </a:r>
            <a:r>
              <a:rPr kumimoji="1" lang="ja-JP" altLang="en-US" dirty="0" smtClean="0"/>
              <a:t>）と国際枠組</a:t>
            </a:r>
            <a:endParaRPr kumimoji="1" lang="en-US" altLang="ja-JP" dirty="0" smtClean="0"/>
          </a:p>
          <a:p>
            <a:r>
              <a:rPr kumimoji="1" lang="ja-JP" altLang="en-US" dirty="0" smtClean="0"/>
              <a:t>次の</a:t>
            </a:r>
            <a:r>
              <a:rPr kumimoji="1" lang="en-US" altLang="ja-JP" dirty="0" smtClean="0"/>
              <a:t>15</a:t>
            </a:r>
            <a:r>
              <a:rPr kumimoji="1" lang="ja-JP" altLang="en-US" dirty="0" smtClean="0"/>
              <a:t>年の温暖化対策</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402A5D04-6AE3-401C-B609-45758611781A}" type="slidenum">
              <a:rPr lang="en-US" altLang="ja-JP" smtClean="0"/>
              <a:pPr>
                <a:defRPr/>
              </a:pPr>
              <a:t>12</a:t>
            </a:fld>
            <a:endParaRPr lang="en-US" altLang="ja-JP"/>
          </a:p>
        </p:txBody>
      </p:sp>
    </p:spTree>
    <p:extLst>
      <p:ext uri="{BB962C8B-B14F-4D97-AF65-F5344CB8AC3E}">
        <p14:creationId xmlns:p14="http://schemas.microsoft.com/office/powerpoint/2010/main" val="1976813296"/>
      </p:ext>
    </p:extLst>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22114"/>
          </a:xfrm>
        </p:spPr>
        <p:txBody>
          <a:bodyPr/>
          <a:lstStyle/>
          <a:p>
            <a:r>
              <a:rPr kumimoji="1" lang="ja-JP" altLang="en-US" dirty="0" smtClean="0"/>
              <a:t>主な発表内容</a:t>
            </a:r>
            <a:endParaRPr kumimoji="1" lang="ja-JP" altLang="en-US" dirty="0"/>
          </a:p>
        </p:txBody>
      </p:sp>
      <p:sp>
        <p:nvSpPr>
          <p:cNvPr id="3" name="コンテンツ プレースホルダー 2"/>
          <p:cNvSpPr>
            <a:spLocks noGrp="1"/>
          </p:cNvSpPr>
          <p:nvPr>
            <p:ph idx="1"/>
          </p:nvPr>
        </p:nvSpPr>
        <p:spPr>
          <a:xfrm>
            <a:off x="457200" y="1700808"/>
            <a:ext cx="8363272" cy="4896544"/>
          </a:xfrm>
        </p:spPr>
        <p:txBody>
          <a:bodyPr/>
          <a:lstStyle/>
          <a:p>
            <a:r>
              <a:rPr lang="en-US" altLang="ja-JP" dirty="0" smtClean="0"/>
              <a:t>IPCC</a:t>
            </a:r>
            <a:r>
              <a:rPr lang="ja-JP" altLang="en-US" dirty="0" smtClean="0"/>
              <a:t> ＡＲ５のメッセージ</a:t>
            </a:r>
            <a:endParaRPr lang="en-US" altLang="ja-JP" dirty="0" smtClean="0"/>
          </a:p>
          <a:p>
            <a:r>
              <a:rPr lang="ja-JP" altLang="en-US" smtClean="0"/>
              <a:t>ＵＮＥＰＧＡＰ（ギャップ）レポート</a:t>
            </a:r>
            <a:endParaRPr lang="en-US" altLang="ja-JP" dirty="0"/>
          </a:p>
          <a:p>
            <a:r>
              <a:rPr lang="ja-JP" altLang="en-US" dirty="0" smtClean="0"/>
              <a:t>中長期排出経路（パスウェー）</a:t>
            </a:r>
            <a:endParaRPr lang="en-US" altLang="ja-JP" dirty="0" smtClean="0"/>
          </a:p>
          <a:p>
            <a:r>
              <a:rPr lang="ja-JP" altLang="en-US" dirty="0" smtClean="0"/>
              <a:t>脱炭素シナリオプロジェクト、新たな気候経済研究</a:t>
            </a:r>
            <a:endParaRPr lang="en-US" altLang="ja-JP" dirty="0" smtClean="0"/>
          </a:p>
          <a:p>
            <a:r>
              <a:rPr kumimoji="1" lang="ja-JP" altLang="en-US" dirty="0" smtClean="0"/>
              <a:t>今後の研究方向性</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402A5D04-6AE3-401C-B609-45758611781A}" type="slidenum">
              <a:rPr lang="en-US" altLang="ja-JP" smtClean="0"/>
              <a:pPr>
                <a:defRPr/>
              </a:pPr>
              <a:t>2</a:t>
            </a:fld>
            <a:endParaRPr lang="en-US" altLang="ja-JP"/>
          </a:p>
        </p:txBody>
      </p:sp>
    </p:spTree>
    <p:extLst>
      <p:ext uri="{BB962C8B-B14F-4D97-AF65-F5344CB8AC3E}">
        <p14:creationId xmlns:p14="http://schemas.microsoft.com/office/powerpoint/2010/main" val="3774882202"/>
      </p:ext>
    </p:extLst>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p:cNvPicPr>
            <a:picLocks noChangeAspect="1"/>
          </p:cNvPicPr>
          <p:nvPr/>
        </p:nvPicPr>
        <p:blipFill>
          <a:blip r:embed="rId2"/>
          <a:stretch>
            <a:fillRect/>
          </a:stretch>
        </p:blipFill>
        <p:spPr>
          <a:xfrm>
            <a:off x="2086001" y="2204864"/>
            <a:ext cx="6066667" cy="4600000"/>
          </a:xfrm>
          <a:prstGeom prst="rect">
            <a:avLst/>
          </a:prstGeom>
        </p:spPr>
      </p:pic>
      <p:sp>
        <p:nvSpPr>
          <p:cNvPr id="2" name="タイトル 1"/>
          <p:cNvSpPr>
            <a:spLocks noGrp="1"/>
          </p:cNvSpPr>
          <p:nvPr>
            <p:ph type="title"/>
          </p:nvPr>
        </p:nvSpPr>
        <p:spPr>
          <a:xfrm>
            <a:off x="457200" y="274638"/>
            <a:ext cx="8229600" cy="850106"/>
          </a:xfrm>
        </p:spPr>
        <p:txBody>
          <a:bodyPr/>
          <a:lstStyle/>
          <a:p>
            <a:r>
              <a:rPr kumimoji="1" lang="en-US" altLang="ja-JP" sz="4000" dirty="0" smtClean="0"/>
              <a:t>IPCC</a:t>
            </a:r>
            <a:r>
              <a:rPr kumimoji="1" lang="ja-JP" altLang="en-US" sz="4000" dirty="0" smtClean="0"/>
              <a:t> </a:t>
            </a:r>
            <a:r>
              <a:rPr kumimoji="1" lang="en-US" altLang="ja-JP" sz="4000" dirty="0" smtClean="0"/>
              <a:t>AR5</a:t>
            </a:r>
            <a:r>
              <a:rPr kumimoji="1" lang="ja-JP" altLang="en-US" sz="4000" dirty="0" smtClean="0"/>
              <a:t>のメッセージ</a:t>
            </a:r>
            <a:r>
              <a:rPr kumimoji="1" lang="en-US" altLang="ja-JP" sz="4000" dirty="0" smtClean="0"/>
              <a:t>(</a:t>
            </a:r>
            <a:r>
              <a:rPr kumimoji="1" lang="ja-JP" altLang="en-US" sz="4000" dirty="0" smtClean="0"/>
              <a:t>１</a:t>
            </a:r>
            <a:r>
              <a:rPr kumimoji="1" lang="en-US" altLang="ja-JP" sz="4000" dirty="0" smtClean="0"/>
              <a:t>)</a:t>
            </a:r>
            <a:r>
              <a:rPr kumimoji="1" lang="ja-JP" altLang="en-US" sz="4000" dirty="0" smtClean="0"/>
              <a:t>炭素予算</a:t>
            </a:r>
            <a:endParaRPr kumimoji="1" lang="ja-JP" altLang="en-US" sz="4000" dirty="0"/>
          </a:p>
        </p:txBody>
      </p:sp>
      <p:sp>
        <p:nvSpPr>
          <p:cNvPr id="3" name="コンテンツ プレースホルダー 2"/>
          <p:cNvSpPr>
            <a:spLocks noGrp="1"/>
          </p:cNvSpPr>
          <p:nvPr>
            <p:ph idx="1"/>
          </p:nvPr>
        </p:nvSpPr>
        <p:spPr>
          <a:xfrm>
            <a:off x="294142" y="1114165"/>
            <a:ext cx="8830567" cy="1090699"/>
          </a:xfrm>
          <a:solidFill>
            <a:srgbClr val="00B050"/>
          </a:solidFill>
        </p:spPr>
        <p:txBody>
          <a:bodyPr/>
          <a:lstStyle/>
          <a:p>
            <a:pPr>
              <a:buFont typeface="Wingdings" panose="05000000000000000000" pitchFamily="2" charset="2"/>
              <a:buChar char="u"/>
            </a:pPr>
            <a:r>
              <a:rPr kumimoji="1" lang="en-US" altLang="ja-JP" sz="2000" dirty="0" smtClean="0">
                <a:solidFill>
                  <a:schemeClr val="bg1"/>
                </a:solidFill>
              </a:rPr>
              <a:t>CO</a:t>
            </a:r>
            <a:r>
              <a:rPr kumimoji="1" lang="en-US" altLang="ja-JP" sz="1400" dirty="0" smtClean="0">
                <a:solidFill>
                  <a:schemeClr val="bg1"/>
                </a:solidFill>
              </a:rPr>
              <a:t>2</a:t>
            </a:r>
            <a:r>
              <a:rPr kumimoji="1" lang="ja-JP" altLang="en-US" sz="2000" dirty="0" smtClean="0">
                <a:solidFill>
                  <a:schemeClr val="bg1"/>
                </a:solidFill>
              </a:rPr>
              <a:t>の累積総排出量と世界平均地上気温は線形の関係になる。</a:t>
            </a:r>
            <a:endParaRPr kumimoji="1" lang="en-US" altLang="ja-JP" sz="2000" dirty="0" smtClean="0">
              <a:solidFill>
                <a:schemeClr val="bg1"/>
              </a:solidFill>
            </a:endParaRPr>
          </a:p>
          <a:p>
            <a:pPr>
              <a:buFont typeface="Wingdings" panose="05000000000000000000" pitchFamily="2" charset="2"/>
              <a:buChar char="u"/>
            </a:pPr>
            <a:r>
              <a:rPr kumimoji="1" lang="ja-JP" altLang="en-US" sz="2000" dirty="0" smtClean="0">
                <a:solidFill>
                  <a:schemeClr val="bg1"/>
                </a:solidFill>
              </a:rPr>
              <a:t>温暖化を産業革命以前と比べて、平均</a:t>
            </a:r>
            <a:r>
              <a:rPr kumimoji="1" lang="en-US" altLang="ja-JP" sz="2000" dirty="0" smtClean="0">
                <a:solidFill>
                  <a:schemeClr val="bg1"/>
                </a:solidFill>
              </a:rPr>
              <a:t>2</a:t>
            </a:r>
            <a:r>
              <a:rPr kumimoji="1" lang="ja-JP" altLang="en-US" sz="2000" dirty="0" smtClean="0">
                <a:solidFill>
                  <a:schemeClr val="bg1"/>
                </a:solidFill>
              </a:rPr>
              <a:t>度未満に抑えるためには、</a:t>
            </a:r>
            <a:r>
              <a:rPr kumimoji="1" lang="en-US" altLang="ja-JP" sz="2000" dirty="0" smtClean="0">
                <a:solidFill>
                  <a:schemeClr val="bg1"/>
                </a:solidFill>
              </a:rPr>
              <a:t>CO</a:t>
            </a:r>
            <a:r>
              <a:rPr kumimoji="1" lang="en-US" altLang="ja-JP" sz="1400" dirty="0" smtClean="0">
                <a:solidFill>
                  <a:schemeClr val="bg1"/>
                </a:solidFill>
              </a:rPr>
              <a:t>2</a:t>
            </a:r>
            <a:r>
              <a:rPr kumimoji="1" lang="ja-JP" altLang="en-US" sz="2000" dirty="0" smtClean="0">
                <a:solidFill>
                  <a:schemeClr val="bg1"/>
                </a:solidFill>
              </a:rPr>
              <a:t>累積排出量を約</a:t>
            </a:r>
            <a:r>
              <a:rPr kumimoji="1" lang="en-US" altLang="ja-JP" sz="2000" dirty="0" smtClean="0">
                <a:solidFill>
                  <a:schemeClr val="bg1"/>
                </a:solidFill>
              </a:rPr>
              <a:t>800</a:t>
            </a:r>
            <a:r>
              <a:rPr kumimoji="1" lang="ja-JP" altLang="en-US" sz="2000" dirty="0" smtClean="0">
                <a:solidFill>
                  <a:schemeClr val="bg1"/>
                </a:solidFill>
              </a:rPr>
              <a:t>ギガトン（ギガ＝</a:t>
            </a:r>
            <a:r>
              <a:rPr kumimoji="1" lang="en-US" altLang="ja-JP" sz="2000" dirty="0" smtClean="0">
                <a:solidFill>
                  <a:schemeClr val="bg1"/>
                </a:solidFill>
              </a:rPr>
              <a:t>10</a:t>
            </a:r>
            <a:r>
              <a:rPr kumimoji="1" lang="ja-JP" altLang="en-US" sz="2000" dirty="0" smtClean="0">
                <a:solidFill>
                  <a:schemeClr val="bg1"/>
                </a:solidFill>
              </a:rPr>
              <a:t>億）に制限する必要がある。</a:t>
            </a:r>
            <a:endParaRPr kumimoji="1" lang="ja-JP" altLang="en-US" sz="2000" dirty="0">
              <a:solidFill>
                <a:schemeClr val="bg1"/>
              </a:solidFill>
            </a:endParaRPr>
          </a:p>
        </p:txBody>
      </p:sp>
      <p:sp>
        <p:nvSpPr>
          <p:cNvPr id="4" name="スライド番号プレースホルダー 3"/>
          <p:cNvSpPr>
            <a:spLocks noGrp="1"/>
          </p:cNvSpPr>
          <p:nvPr>
            <p:ph type="sldNum" sz="quarter" idx="10"/>
          </p:nvPr>
        </p:nvSpPr>
        <p:spPr/>
        <p:txBody>
          <a:bodyPr/>
          <a:lstStyle/>
          <a:p>
            <a:pPr>
              <a:defRPr/>
            </a:pPr>
            <a:fld id="{402A5D04-6AE3-401C-B609-45758611781A}" type="slidenum">
              <a:rPr lang="en-US" altLang="ja-JP" smtClean="0"/>
              <a:pPr>
                <a:defRPr/>
              </a:pPr>
              <a:t>3</a:t>
            </a:fld>
            <a:endParaRPr lang="en-US" altLang="ja-JP"/>
          </a:p>
        </p:txBody>
      </p:sp>
      <p:sp>
        <p:nvSpPr>
          <p:cNvPr id="6" name="テキスト ボックス 5"/>
          <p:cNvSpPr txBox="1"/>
          <p:nvPr/>
        </p:nvSpPr>
        <p:spPr>
          <a:xfrm>
            <a:off x="363896" y="5727646"/>
            <a:ext cx="1700978" cy="1077218"/>
          </a:xfrm>
          <a:prstGeom prst="rect">
            <a:avLst/>
          </a:prstGeom>
          <a:noFill/>
        </p:spPr>
        <p:txBody>
          <a:bodyPr wrap="none" rtlCol="0">
            <a:spAutoFit/>
          </a:bodyPr>
          <a:lstStyle/>
          <a:p>
            <a:r>
              <a:rPr kumimoji="1" lang="ja-JP" altLang="en-US" sz="1600" dirty="0" smtClean="0"/>
              <a:t>出典</a:t>
            </a:r>
            <a:r>
              <a:rPr kumimoji="1" lang="en-US" altLang="ja-JP" sz="1600" dirty="0" smtClean="0"/>
              <a:t>:</a:t>
            </a:r>
            <a:r>
              <a:rPr kumimoji="1" lang="ja-JP" altLang="en-US" sz="1600" dirty="0" smtClean="0"/>
              <a:t> </a:t>
            </a:r>
            <a:r>
              <a:rPr kumimoji="1" lang="en-US" altLang="ja-JP" sz="1600" dirty="0" smtClean="0"/>
              <a:t>IPCC</a:t>
            </a:r>
            <a:r>
              <a:rPr kumimoji="1" lang="ja-JP" altLang="en-US" sz="1600" dirty="0" smtClean="0"/>
              <a:t> </a:t>
            </a:r>
            <a:r>
              <a:rPr kumimoji="1" lang="en-US" altLang="ja-JP" sz="1600" dirty="0" smtClean="0"/>
              <a:t>AR5</a:t>
            </a:r>
            <a:r>
              <a:rPr kumimoji="1" lang="ja-JP" altLang="en-US" sz="1600" dirty="0" smtClean="0"/>
              <a:t> </a:t>
            </a:r>
            <a:endParaRPr kumimoji="1" lang="en-US" altLang="ja-JP" sz="1600" dirty="0" smtClean="0"/>
          </a:p>
          <a:p>
            <a:r>
              <a:rPr kumimoji="1" lang="en-US" altLang="ja-JP" sz="1600" dirty="0" smtClean="0"/>
              <a:t>WGI</a:t>
            </a:r>
            <a:r>
              <a:rPr kumimoji="1" lang="ja-JP" altLang="en-US" sz="1600" dirty="0" smtClean="0"/>
              <a:t>政策決定者</a:t>
            </a:r>
            <a:endParaRPr kumimoji="1" lang="en-US" altLang="ja-JP" sz="1600" dirty="0" smtClean="0"/>
          </a:p>
          <a:p>
            <a:r>
              <a:rPr kumimoji="1" lang="ja-JP" altLang="en-US" sz="1600" dirty="0" smtClean="0"/>
              <a:t>向け要約</a:t>
            </a:r>
            <a:endParaRPr kumimoji="1" lang="en-US" altLang="ja-JP" sz="1600" dirty="0" smtClean="0"/>
          </a:p>
          <a:p>
            <a:r>
              <a:rPr kumimoji="1" lang="ja-JP" altLang="en-US" sz="1600" dirty="0" smtClean="0"/>
              <a:t>　</a:t>
            </a:r>
            <a:r>
              <a:rPr kumimoji="1" lang="en-US" altLang="ja-JP" sz="1600" dirty="0" smtClean="0"/>
              <a:t>Figure SPM.10</a:t>
            </a:r>
            <a:endParaRPr kumimoji="1" lang="ja-JP" altLang="en-US" sz="1600" dirty="0"/>
          </a:p>
        </p:txBody>
      </p:sp>
      <p:sp>
        <p:nvSpPr>
          <p:cNvPr id="7" name="テキスト ボックス 6"/>
          <p:cNvSpPr txBox="1"/>
          <p:nvPr/>
        </p:nvSpPr>
        <p:spPr>
          <a:xfrm>
            <a:off x="2411760" y="2230742"/>
            <a:ext cx="5880136" cy="338554"/>
          </a:xfrm>
          <a:prstGeom prst="rect">
            <a:avLst/>
          </a:prstGeom>
          <a:solidFill>
            <a:schemeClr val="bg1"/>
          </a:solidFill>
        </p:spPr>
        <p:txBody>
          <a:bodyPr wrap="none" rtlCol="0">
            <a:spAutoFit/>
          </a:bodyPr>
          <a:lstStyle/>
          <a:p>
            <a:r>
              <a:rPr kumimoji="1" lang="en-US" altLang="ja-JP" sz="1600" dirty="0" smtClean="0"/>
              <a:t>1870</a:t>
            </a:r>
            <a:r>
              <a:rPr kumimoji="1" lang="ja-JP" altLang="en-US" sz="1600" dirty="0" smtClean="0"/>
              <a:t>年からの人為起源</a:t>
            </a:r>
            <a:r>
              <a:rPr kumimoji="1" lang="en-US" altLang="ja-JP" sz="1600" dirty="0" smtClean="0"/>
              <a:t>CO</a:t>
            </a:r>
            <a:r>
              <a:rPr kumimoji="1" lang="en-US" altLang="ja-JP" sz="1200" dirty="0" smtClean="0"/>
              <a:t>2</a:t>
            </a:r>
            <a:r>
              <a:rPr kumimoji="1" lang="ja-JP" altLang="en-US" sz="1600" dirty="0" smtClean="0"/>
              <a:t>の累積総排出量（</a:t>
            </a:r>
            <a:r>
              <a:rPr kumimoji="1" lang="en-US" altLang="ja-JP" sz="1600" dirty="0" smtClean="0"/>
              <a:t>10</a:t>
            </a:r>
            <a:r>
              <a:rPr kumimoji="1" lang="ja-JP" altLang="en-US" sz="1600" dirty="0" smtClean="0"/>
              <a:t>億</a:t>
            </a:r>
            <a:r>
              <a:rPr kumimoji="1" lang="en-US" altLang="ja-JP" sz="1600" dirty="0" smtClean="0"/>
              <a:t>CO2</a:t>
            </a:r>
            <a:r>
              <a:rPr kumimoji="1" lang="ja-JP" altLang="en-US" sz="1600" dirty="0" smtClean="0"/>
              <a:t>換算トン）</a:t>
            </a:r>
            <a:endParaRPr kumimoji="1" lang="ja-JP" altLang="en-US" sz="1600" dirty="0"/>
          </a:p>
        </p:txBody>
      </p:sp>
      <p:sp>
        <p:nvSpPr>
          <p:cNvPr id="8" name="テキスト ボックス 7"/>
          <p:cNvSpPr txBox="1"/>
          <p:nvPr/>
        </p:nvSpPr>
        <p:spPr>
          <a:xfrm rot="16200000">
            <a:off x="336900" y="4251418"/>
            <a:ext cx="3921266" cy="338554"/>
          </a:xfrm>
          <a:prstGeom prst="rect">
            <a:avLst/>
          </a:prstGeom>
          <a:solidFill>
            <a:schemeClr val="bg1"/>
          </a:solidFill>
        </p:spPr>
        <p:txBody>
          <a:bodyPr wrap="none" rtlCol="0">
            <a:spAutoFit/>
          </a:bodyPr>
          <a:lstStyle/>
          <a:p>
            <a:r>
              <a:rPr kumimoji="1" lang="en-US" altLang="ja-JP" sz="1600" dirty="0" smtClean="0"/>
              <a:t>1861‐1880</a:t>
            </a:r>
            <a:r>
              <a:rPr kumimoji="1" lang="ja-JP" altLang="en-US" sz="1600" dirty="0" smtClean="0"/>
              <a:t>年に対する気温の平年差（℃）</a:t>
            </a:r>
            <a:endParaRPr kumimoji="1" lang="ja-JP" altLang="en-US" sz="1600" dirty="0"/>
          </a:p>
        </p:txBody>
      </p:sp>
      <p:sp>
        <p:nvSpPr>
          <p:cNvPr id="10" name="テキスト ボックス 9"/>
          <p:cNvSpPr txBox="1"/>
          <p:nvPr/>
        </p:nvSpPr>
        <p:spPr>
          <a:xfrm>
            <a:off x="2342146" y="6479066"/>
            <a:ext cx="6034024" cy="338554"/>
          </a:xfrm>
          <a:prstGeom prst="rect">
            <a:avLst/>
          </a:prstGeom>
          <a:solidFill>
            <a:schemeClr val="bg1"/>
          </a:solidFill>
        </p:spPr>
        <p:txBody>
          <a:bodyPr wrap="none" rtlCol="0">
            <a:spAutoFit/>
          </a:bodyPr>
          <a:lstStyle/>
          <a:p>
            <a:r>
              <a:rPr kumimoji="1" lang="en-US" altLang="ja-JP" sz="1600" dirty="0" smtClean="0"/>
              <a:t>1870</a:t>
            </a:r>
            <a:r>
              <a:rPr kumimoji="1" lang="ja-JP" altLang="en-US" sz="1600" dirty="0" smtClean="0"/>
              <a:t>年からの人為起源</a:t>
            </a:r>
            <a:r>
              <a:rPr kumimoji="1" lang="en-US" altLang="ja-JP" sz="1600" dirty="0" smtClean="0"/>
              <a:t>CO</a:t>
            </a:r>
            <a:r>
              <a:rPr kumimoji="1" lang="en-US" altLang="ja-JP" sz="1200" dirty="0" smtClean="0"/>
              <a:t>2</a:t>
            </a:r>
            <a:r>
              <a:rPr kumimoji="1" lang="ja-JP" altLang="en-US" sz="1600" dirty="0" smtClean="0"/>
              <a:t>の累積総排出量（</a:t>
            </a:r>
            <a:r>
              <a:rPr kumimoji="1" lang="en-US" altLang="ja-JP" sz="1600" dirty="0" smtClean="0"/>
              <a:t>10</a:t>
            </a:r>
            <a:r>
              <a:rPr kumimoji="1" lang="ja-JP" altLang="en-US" sz="1600" dirty="0" smtClean="0"/>
              <a:t>億炭素換算トン）</a:t>
            </a:r>
            <a:endParaRPr kumimoji="1" lang="ja-JP" altLang="en-US" sz="1600" dirty="0"/>
          </a:p>
        </p:txBody>
      </p:sp>
      <p:cxnSp>
        <p:nvCxnSpPr>
          <p:cNvPr id="11" name="直線矢印コネクタ 10"/>
          <p:cNvCxnSpPr/>
          <p:nvPr/>
        </p:nvCxnSpPr>
        <p:spPr>
          <a:xfrm>
            <a:off x="4067944" y="3789040"/>
            <a:ext cx="845751" cy="36000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3025566" y="3361110"/>
            <a:ext cx="1467068" cy="400110"/>
          </a:xfrm>
          <a:prstGeom prst="rect">
            <a:avLst/>
          </a:prstGeom>
          <a:noFill/>
        </p:spPr>
        <p:txBody>
          <a:bodyPr wrap="none" rtlCol="0">
            <a:spAutoFit/>
          </a:bodyPr>
          <a:lstStyle/>
          <a:p>
            <a:r>
              <a:rPr kumimoji="1" lang="ja-JP" altLang="en-US" dirty="0" smtClean="0">
                <a:solidFill>
                  <a:srgbClr val="FF0000"/>
                </a:solidFill>
              </a:rPr>
              <a:t>線形の関係</a:t>
            </a:r>
            <a:endParaRPr kumimoji="1" lang="ja-JP" altLang="en-US" dirty="0">
              <a:solidFill>
                <a:srgbClr val="FF0000"/>
              </a:solidFill>
            </a:endParaRPr>
          </a:p>
        </p:txBody>
      </p:sp>
    </p:spTree>
    <p:extLst>
      <p:ext uri="{BB962C8B-B14F-4D97-AF65-F5344CB8AC3E}">
        <p14:creationId xmlns:p14="http://schemas.microsoft.com/office/powerpoint/2010/main" val="1428739954"/>
      </p:ext>
    </p:extLst>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1563" y="274638"/>
            <a:ext cx="8942437" cy="850106"/>
          </a:xfrm>
        </p:spPr>
        <p:txBody>
          <a:bodyPr/>
          <a:lstStyle/>
          <a:p>
            <a:r>
              <a:rPr kumimoji="1" lang="en-US" altLang="ja-JP" sz="3600" dirty="0" smtClean="0"/>
              <a:t>IPCC</a:t>
            </a:r>
            <a:r>
              <a:rPr kumimoji="1" lang="ja-JP" altLang="en-US" sz="3600" dirty="0" smtClean="0"/>
              <a:t> </a:t>
            </a:r>
            <a:r>
              <a:rPr kumimoji="1" lang="en-US" altLang="ja-JP" sz="3600" dirty="0" smtClean="0"/>
              <a:t>AR5</a:t>
            </a:r>
            <a:r>
              <a:rPr kumimoji="1" lang="ja-JP" altLang="en-US" sz="3600" dirty="0" smtClean="0"/>
              <a:t>のメッセージ</a:t>
            </a:r>
            <a:r>
              <a:rPr kumimoji="1" lang="en-US" altLang="ja-JP" sz="3600" dirty="0" smtClean="0"/>
              <a:t>(2)</a:t>
            </a:r>
            <a:r>
              <a:rPr kumimoji="1" lang="ja-JP" altLang="en-US" sz="3600" dirty="0" smtClean="0"/>
              <a:t>中長期排出パス</a:t>
            </a:r>
            <a:endParaRPr kumimoji="1" lang="ja-JP" altLang="en-US" sz="3600" dirty="0"/>
          </a:p>
        </p:txBody>
      </p:sp>
      <p:sp>
        <p:nvSpPr>
          <p:cNvPr id="3" name="コンテンツ プレースホルダー 2"/>
          <p:cNvSpPr>
            <a:spLocks noGrp="1"/>
          </p:cNvSpPr>
          <p:nvPr>
            <p:ph idx="1"/>
          </p:nvPr>
        </p:nvSpPr>
        <p:spPr>
          <a:xfrm>
            <a:off x="294142" y="1114165"/>
            <a:ext cx="8830567" cy="1090699"/>
          </a:xfrm>
          <a:solidFill>
            <a:srgbClr val="00B050"/>
          </a:solidFill>
        </p:spPr>
        <p:txBody>
          <a:bodyPr/>
          <a:lstStyle/>
          <a:p>
            <a:pPr>
              <a:buFont typeface="Wingdings" panose="05000000000000000000" pitchFamily="2" charset="2"/>
              <a:buChar char="u"/>
            </a:pPr>
            <a:r>
              <a:rPr kumimoji="1" lang="en-US" altLang="ja-JP" sz="2000" dirty="0" smtClean="0">
                <a:solidFill>
                  <a:schemeClr val="bg1"/>
                </a:solidFill>
              </a:rPr>
              <a:t>2</a:t>
            </a:r>
            <a:r>
              <a:rPr kumimoji="1" lang="ja-JP" altLang="en-US" sz="2000" dirty="0" smtClean="0">
                <a:solidFill>
                  <a:schemeClr val="bg1"/>
                </a:solidFill>
              </a:rPr>
              <a:t>℃シナリオでは、温室効果ガス排出量は</a:t>
            </a:r>
            <a:r>
              <a:rPr kumimoji="1" lang="en-US" altLang="ja-JP" sz="2000" dirty="0" smtClean="0">
                <a:solidFill>
                  <a:schemeClr val="bg1"/>
                </a:solidFill>
              </a:rPr>
              <a:t>2010</a:t>
            </a:r>
            <a:r>
              <a:rPr kumimoji="1" lang="ja-JP" altLang="en-US" sz="2000" dirty="0" smtClean="0">
                <a:solidFill>
                  <a:schemeClr val="bg1"/>
                </a:solidFill>
              </a:rPr>
              <a:t>年と比べて</a:t>
            </a:r>
            <a:r>
              <a:rPr kumimoji="1" lang="en-US" altLang="ja-JP" sz="2000" dirty="0" smtClean="0">
                <a:solidFill>
                  <a:schemeClr val="bg1"/>
                </a:solidFill>
              </a:rPr>
              <a:t>2050</a:t>
            </a:r>
            <a:r>
              <a:rPr kumimoji="1" lang="ja-JP" altLang="en-US" sz="2000" dirty="0" smtClean="0">
                <a:solidFill>
                  <a:schemeClr val="bg1"/>
                </a:solidFill>
              </a:rPr>
              <a:t>年に</a:t>
            </a:r>
            <a:r>
              <a:rPr kumimoji="1" lang="en-US" altLang="ja-JP" sz="2000" dirty="0" smtClean="0">
                <a:solidFill>
                  <a:schemeClr val="bg1"/>
                </a:solidFill>
              </a:rPr>
              <a:t>40~70%</a:t>
            </a:r>
            <a:r>
              <a:rPr kumimoji="1" lang="ja-JP" altLang="en-US" sz="2000" dirty="0" smtClean="0">
                <a:solidFill>
                  <a:schemeClr val="bg1"/>
                </a:solidFill>
              </a:rPr>
              <a:t>低く、</a:t>
            </a:r>
            <a:r>
              <a:rPr kumimoji="1" lang="en-US" altLang="ja-JP" sz="2000" dirty="0" smtClean="0">
                <a:solidFill>
                  <a:schemeClr val="bg1"/>
                </a:solidFill>
              </a:rPr>
              <a:t>2100</a:t>
            </a:r>
            <a:r>
              <a:rPr kumimoji="1" lang="ja-JP" altLang="en-US" sz="2000" dirty="0" smtClean="0">
                <a:solidFill>
                  <a:schemeClr val="bg1"/>
                </a:solidFill>
              </a:rPr>
              <a:t>年にほぼゼロ又はマイナスになる。</a:t>
            </a:r>
            <a:endParaRPr kumimoji="1" lang="en-US" altLang="ja-JP" sz="2000" dirty="0" smtClean="0">
              <a:solidFill>
                <a:schemeClr val="bg1"/>
              </a:solidFill>
            </a:endParaRPr>
          </a:p>
          <a:p>
            <a:pPr>
              <a:buFont typeface="Wingdings" panose="05000000000000000000" pitchFamily="2" charset="2"/>
              <a:buChar char="u"/>
            </a:pPr>
            <a:r>
              <a:rPr kumimoji="1" lang="ja-JP" altLang="en-US" sz="2000" dirty="0" smtClean="0">
                <a:solidFill>
                  <a:schemeClr val="bg1"/>
                </a:solidFill>
              </a:rPr>
              <a:t>長期的にはゼロ・エミッション社会という方向性</a:t>
            </a:r>
            <a:endParaRPr kumimoji="1" lang="ja-JP" altLang="en-US" sz="2000" dirty="0">
              <a:solidFill>
                <a:schemeClr val="bg1"/>
              </a:solidFill>
            </a:endParaRPr>
          </a:p>
        </p:txBody>
      </p:sp>
      <p:sp>
        <p:nvSpPr>
          <p:cNvPr id="4" name="スライド番号プレースホルダー 3"/>
          <p:cNvSpPr>
            <a:spLocks noGrp="1"/>
          </p:cNvSpPr>
          <p:nvPr>
            <p:ph type="sldNum" sz="quarter" idx="10"/>
          </p:nvPr>
        </p:nvSpPr>
        <p:spPr/>
        <p:txBody>
          <a:bodyPr/>
          <a:lstStyle/>
          <a:p>
            <a:pPr>
              <a:defRPr/>
            </a:pPr>
            <a:fld id="{402A5D04-6AE3-401C-B609-45758611781A}" type="slidenum">
              <a:rPr lang="en-US" altLang="ja-JP" smtClean="0"/>
              <a:pPr>
                <a:defRPr/>
              </a:pPr>
              <a:t>4</a:t>
            </a:fld>
            <a:endParaRPr lang="en-US" altLang="ja-JP"/>
          </a:p>
        </p:txBody>
      </p:sp>
      <p:sp>
        <p:nvSpPr>
          <p:cNvPr id="6" name="テキスト ボックス 5"/>
          <p:cNvSpPr txBox="1"/>
          <p:nvPr/>
        </p:nvSpPr>
        <p:spPr>
          <a:xfrm>
            <a:off x="201563" y="6505576"/>
            <a:ext cx="5480859" cy="338554"/>
          </a:xfrm>
          <a:prstGeom prst="rect">
            <a:avLst/>
          </a:prstGeom>
          <a:noFill/>
        </p:spPr>
        <p:txBody>
          <a:bodyPr wrap="none" rtlCol="0">
            <a:spAutoFit/>
          </a:bodyPr>
          <a:lstStyle/>
          <a:p>
            <a:r>
              <a:rPr kumimoji="1" lang="ja-JP" altLang="en-US" sz="1600" dirty="0" smtClean="0"/>
              <a:t>出典</a:t>
            </a:r>
            <a:r>
              <a:rPr kumimoji="1" lang="en-US" altLang="ja-JP" sz="1600" dirty="0" smtClean="0"/>
              <a:t>:</a:t>
            </a:r>
            <a:r>
              <a:rPr kumimoji="1" lang="ja-JP" altLang="en-US" sz="1600" dirty="0" smtClean="0"/>
              <a:t> </a:t>
            </a:r>
            <a:r>
              <a:rPr kumimoji="1" lang="en-US" altLang="ja-JP" sz="1600" dirty="0" smtClean="0"/>
              <a:t>IPCC</a:t>
            </a:r>
            <a:r>
              <a:rPr kumimoji="1" lang="ja-JP" altLang="en-US" sz="1600" dirty="0" smtClean="0"/>
              <a:t> </a:t>
            </a:r>
            <a:r>
              <a:rPr kumimoji="1" lang="en-US" altLang="ja-JP" sz="1600" dirty="0" smtClean="0"/>
              <a:t>AR5</a:t>
            </a:r>
            <a:r>
              <a:rPr kumimoji="1" lang="ja-JP" altLang="en-US" sz="1600" dirty="0" smtClean="0"/>
              <a:t> </a:t>
            </a:r>
            <a:r>
              <a:rPr kumimoji="1" lang="en-US" altLang="ja-JP" sz="1600" dirty="0" smtClean="0"/>
              <a:t>WGIII</a:t>
            </a:r>
            <a:r>
              <a:rPr kumimoji="1" lang="ja-JP" altLang="en-US" sz="1600" dirty="0" smtClean="0"/>
              <a:t>政策決定者向け要約　</a:t>
            </a:r>
            <a:r>
              <a:rPr kumimoji="1" lang="en-US" altLang="ja-JP" sz="1600" dirty="0" smtClean="0"/>
              <a:t>Figure SPM.4</a:t>
            </a:r>
            <a:endParaRPr kumimoji="1" lang="ja-JP" altLang="en-US" sz="1600" dirty="0"/>
          </a:p>
        </p:txBody>
      </p:sp>
      <p:pic>
        <p:nvPicPr>
          <p:cNvPr id="10" name="図 9"/>
          <p:cNvPicPr>
            <a:picLocks noChangeAspect="1"/>
          </p:cNvPicPr>
          <p:nvPr/>
        </p:nvPicPr>
        <p:blipFill>
          <a:blip r:embed="rId2"/>
          <a:stretch>
            <a:fillRect/>
          </a:stretch>
        </p:blipFill>
        <p:spPr>
          <a:xfrm>
            <a:off x="376532" y="2562445"/>
            <a:ext cx="8699023" cy="3864965"/>
          </a:xfrm>
          <a:prstGeom prst="rect">
            <a:avLst/>
          </a:prstGeom>
        </p:spPr>
      </p:pic>
      <p:sp>
        <p:nvSpPr>
          <p:cNvPr id="11" name="テキスト ボックス 10"/>
          <p:cNvSpPr txBox="1"/>
          <p:nvPr/>
        </p:nvSpPr>
        <p:spPr>
          <a:xfrm rot="16200000">
            <a:off x="7192733" y="4023186"/>
            <a:ext cx="3304110" cy="338554"/>
          </a:xfrm>
          <a:prstGeom prst="rect">
            <a:avLst/>
          </a:prstGeom>
          <a:solidFill>
            <a:schemeClr val="bg1"/>
          </a:solidFill>
        </p:spPr>
        <p:txBody>
          <a:bodyPr wrap="none" rtlCol="0">
            <a:spAutoFit/>
          </a:bodyPr>
          <a:lstStyle/>
          <a:p>
            <a:r>
              <a:rPr kumimoji="1" lang="ja-JP" altLang="en-US" sz="1600" dirty="0" smtClean="0"/>
              <a:t>ベースラインの幅（</a:t>
            </a:r>
            <a:r>
              <a:rPr kumimoji="1" lang="en-US" altLang="ja-JP" sz="1600" dirty="0" smtClean="0"/>
              <a:t>2100</a:t>
            </a:r>
            <a:r>
              <a:rPr kumimoji="1" lang="ja-JP" altLang="en-US" sz="1600" dirty="0" smtClean="0"/>
              <a:t>年、全範囲）</a:t>
            </a:r>
            <a:endParaRPr kumimoji="1" lang="ja-JP" altLang="en-US" sz="1600" dirty="0"/>
          </a:p>
        </p:txBody>
      </p:sp>
      <p:sp>
        <p:nvSpPr>
          <p:cNvPr id="12" name="テキスト ボックス 11"/>
          <p:cNvSpPr txBox="1"/>
          <p:nvPr/>
        </p:nvSpPr>
        <p:spPr>
          <a:xfrm>
            <a:off x="899592" y="2705837"/>
            <a:ext cx="6721712" cy="338554"/>
          </a:xfrm>
          <a:prstGeom prst="rect">
            <a:avLst/>
          </a:prstGeom>
          <a:solidFill>
            <a:schemeClr val="bg1"/>
          </a:solidFill>
        </p:spPr>
        <p:txBody>
          <a:bodyPr wrap="none" rtlCol="0">
            <a:spAutoFit/>
          </a:bodyPr>
          <a:lstStyle/>
          <a:p>
            <a:r>
              <a:rPr kumimoji="1" lang="ja-JP" altLang="en-US" sz="1600" dirty="0" smtClean="0"/>
              <a:t>様々な長期の濃度水準に応じたシナリオ別の温室効果ガス排出量の変化</a:t>
            </a:r>
            <a:endParaRPr kumimoji="1" lang="ja-JP" altLang="en-US" sz="1600" dirty="0"/>
          </a:p>
        </p:txBody>
      </p:sp>
      <p:cxnSp>
        <p:nvCxnSpPr>
          <p:cNvPr id="17" name="直線矢印コネクタ 16"/>
          <p:cNvCxnSpPr/>
          <p:nvPr/>
        </p:nvCxnSpPr>
        <p:spPr>
          <a:xfrm flipV="1">
            <a:off x="3203848" y="5301208"/>
            <a:ext cx="432048" cy="36004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2267744" y="5723821"/>
            <a:ext cx="2743059" cy="400110"/>
          </a:xfrm>
          <a:prstGeom prst="rect">
            <a:avLst/>
          </a:prstGeom>
          <a:noFill/>
        </p:spPr>
        <p:txBody>
          <a:bodyPr wrap="none" rtlCol="0">
            <a:spAutoFit/>
          </a:bodyPr>
          <a:lstStyle/>
          <a:p>
            <a:r>
              <a:rPr kumimoji="1" lang="en-US" altLang="ja-JP" dirty="0" smtClean="0">
                <a:solidFill>
                  <a:srgbClr val="FF0000"/>
                </a:solidFill>
              </a:rPr>
              <a:t>2</a:t>
            </a:r>
            <a:r>
              <a:rPr kumimoji="1" lang="ja-JP" altLang="en-US" dirty="0" smtClean="0">
                <a:solidFill>
                  <a:srgbClr val="FF0000"/>
                </a:solidFill>
              </a:rPr>
              <a:t>℃シナリオの排出パス</a:t>
            </a:r>
            <a:endParaRPr kumimoji="1" lang="ja-JP" altLang="en-US" dirty="0">
              <a:solidFill>
                <a:srgbClr val="FF0000"/>
              </a:solidFill>
            </a:endParaRPr>
          </a:p>
        </p:txBody>
      </p:sp>
      <p:sp>
        <p:nvSpPr>
          <p:cNvPr id="19" name="フリーフォーム 18"/>
          <p:cNvSpPr/>
          <p:nvPr/>
        </p:nvSpPr>
        <p:spPr>
          <a:xfrm>
            <a:off x="1619671" y="4797152"/>
            <a:ext cx="5456989" cy="858741"/>
          </a:xfrm>
          <a:custGeom>
            <a:avLst/>
            <a:gdLst>
              <a:gd name="connsiteX0" fmla="*/ 0 w 5478449"/>
              <a:gd name="connsiteY0" fmla="*/ 0 h 858741"/>
              <a:gd name="connsiteX1" fmla="*/ 135172 w 5478449"/>
              <a:gd name="connsiteY1" fmla="*/ 7951 h 858741"/>
              <a:gd name="connsiteX2" fmla="*/ 302150 w 5478449"/>
              <a:gd name="connsiteY2" fmla="*/ 15902 h 858741"/>
              <a:gd name="connsiteX3" fmla="*/ 349858 w 5478449"/>
              <a:gd name="connsiteY3" fmla="*/ 23854 h 858741"/>
              <a:gd name="connsiteX4" fmla="*/ 405517 w 5478449"/>
              <a:gd name="connsiteY4" fmla="*/ 31805 h 858741"/>
              <a:gd name="connsiteX5" fmla="*/ 429371 w 5478449"/>
              <a:gd name="connsiteY5" fmla="*/ 39756 h 858741"/>
              <a:gd name="connsiteX6" fmla="*/ 707666 w 5478449"/>
              <a:gd name="connsiteY6" fmla="*/ 55659 h 858741"/>
              <a:gd name="connsiteX7" fmla="*/ 803082 w 5478449"/>
              <a:gd name="connsiteY7" fmla="*/ 71561 h 858741"/>
              <a:gd name="connsiteX8" fmla="*/ 826936 w 5478449"/>
              <a:gd name="connsiteY8" fmla="*/ 79513 h 858741"/>
              <a:gd name="connsiteX9" fmla="*/ 850790 w 5478449"/>
              <a:gd name="connsiteY9" fmla="*/ 95415 h 858741"/>
              <a:gd name="connsiteX10" fmla="*/ 874644 w 5478449"/>
              <a:gd name="connsiteY10" fmla="*/ 103367 h 858741"/>
              <a:gd name="connsiteX11" fmla="*/ 898498 w 5478449"/>
              <a:gd name="connsiteY11" fmla="*/ 119269 h 858741"/>
              <a:gd name="connsiteX12" fmla="*/ 938254 w 5478449"/>
              <a:gd name="connsiteY12" fmla="*/ 127221 h 858741"/>
              <a:gd name="connsiteX13" fmla="*/ 985962 w 5478449"/>
              <a:gd name="connsiteY13" fmla="*/ 143123 h 858741"/>
              <a:gd name="connsiteX14" fmla="*/ 1033670 w 5478449"/>
              <a:gd name="connsiteY14" fmla="*/ 159026 h 858741"/>
              <a:gd name="connsiteX15" fmla="*/ 1057524 w 5478449"/>
              <a:gd name="connsiteY15" fmla="*/ 166977 h 858741"/>
              <a:gd name="connsiteX16" fmla="*/ 1089329 w 5478449"/>
              <a:gd name="connsiteY16" fmla="*/ 174928 h 858741"/>
              <a:gd name="connsiteX17" fmla="*/ 1137037 w 5478449"/>
              <a:gd name="connsiteY17" fmla="*/ 190831 h 858741"/>
              <a:gd name="connsiteX18" fmla="*/ 1168842 w 5478449"/>
              <a:gd name="connsiteY18" fmla="*/ 198782 h 858741"/>
              <a:gd name="connsiteX19" fmla="*/ 1208598 w 5478449"/>
              <a:gd name="connsiteY19" fmla="*/ 206734 h 858741"/>
              <a:gd name="connsiteX20" fmla="*/ 1232452 w 5478449"/>
              <a:gd name="connsiteY20" fmla="*/ 214685 h 858741"/>
              <a:gd name="connsiteX21" fmla="*/ 1311965 w 5478449"/>
              <a:gd name="connsiteY21" fmla="*/ 222636 h 858741"/>
              <a:gd name="connsiteX22" fmla="*/ 1383527 w 5478449"/>
              <a:gd name="connsiteY22" fmla="*/ 246490 h 858741"/>
              <a:gd name="connsiteX23" fmla="*/ 1407381 w 5478449"/>
              <a:gd name="connsiteY23" fmla="*/ 254441 h 858741"/>
              <a:gd name="connsiteX24" fmla="*/ 1431235 w 5478449"/>
              <a:gd name="connsiteY24" fmla="*/ 270344 h 858741"/>
              <a:gd name="connsiteX25" fmla="*/ 1478943 w 5478449"/>
              <a:gd name="connsiteY25" fmla="*/ 286247 h 858741"/>
              <a:gd name="connsiteX26" fmla="*/ 1502797 w 5478449"/>
              <a:gd name="connsiteY26" fmla="*/ 302149 h 858741"/>
              <a:gd name="connsiteX27" fmla="*/ 1558456 w 5478449"/>
              <a:gd name="connsiteY27" fmla="*/ 318052 h 858741"/>
              <a:gd name="connsiteX28" fmla="*/ 1614115 w 5478449"/>
              <a:gd name="connsiteY28" fmla="*/ 341906 h 858741"/>
              <a:gd name="connsiteX29" fmla="*/ 1685677 w 5478449"/>
              <a:gd name="connsiteY29" fmla="*/ 365760 h 858741"/>
              <a:gd name="connsiteX30" fmla="*/ 1709531 w 5478449"/>
              <a:gd name="connsiteY30" fmla="*/ 373711 h 858741"/>
              <a:gd name="connsiteX31" fmla="*/ 1765190 w 5478449"/>
              <a:gd name="connsiteY31" fmla="*/ 381662 h 858741"/>
              <a:gd name="connsiteX32" fmla="*/ 1789044 w 5478449"/>
              <a:gd name="connsiteY32" fmla="*/ 389614 h 858741"/>
              <a:gd name="connsiteX33" fmla="*/ 1812898 w 5478449"/>
              <a:gd name="connsiteY33" fmla="*/ 405516 h 858741"/>
              <a:gd name="connsiteX34" fmla="*/ 1916265 w 5478449"/>
              <a:gd name="connsiteY34" fmla="*/ 429370 h 858741"/>
              <a:gd name="connsiteX35" fmla="*/ 1940118 w 5478449"/>
              <a:gd name="connsiteY35" fmla="*/ 437321 h 858741"/>
              <a:gd name="connsiteX36" fmla="*/ 1979875 w 5478449"/>
              <a:gd name="connsiteY36" fmla="*/ 445273 h 858741"/>
              <a:gd name="connsiteX37" fmla="*/ 2019631 w 5478449"/>
              <a:gd name="connsiteY37" fmla="*/ 461175 h 858741"/>
              <a:gd name="connsiteX38" fmla="*/ 2051437 w 5478449"/>
              <a:gd name="connsiteY38" fmla="*/ 469127 h 858741"/>
              <a:gd name="connsiteX39" fmla="*/ 2186609 w 5478449"/>
              <a:gd name="connsiteY39" fmla="*/ 492981 h 858741"/>
              <a:gd name="connsiteX40" fmla="*/ 2210463 w 5478449"/>
              <a:gd name="connsiteY40" fmla="*/ 500932 h 858741"/>
              <a:gd name="connsiteX41" fmla="*/ 2282025 w 5478449"/>
              <a:gd name="connsiteY41" fmla="*/ 508883 h 858741"/>
              <a:gd name="connsiteX42" fmla="*/ 2313830 w 5478449"/>
              <a:gd name="connsiteY42" fmla="*/ 524786 h 858741"/>
              <a:gd name="connsiteX43" fmla="*/ 2393343 w 5478449"/>
              <a:gd name="connsiteY43" fmla="*/ 540688 h 858741"/>
              <a:gd name="connsiteX44" fmla="*/ 2504661 w 5478449"/>
              <a:gd name="connsiteY44" fmla="*/ 572494 h 858741"/>
              <a:gd name="connsiteX45" fmla="*/ 2544418 w 5478449"/>
              <a:gd name="connsiteY45" fmla="*/ 580445 h 858741"/>
              <a:gd name="connsiteX46" fmla="*/ 2615979 w 5478449"/>
              <a:gd name="connsiteY46" fmla="*/ 588396 h 858741"/>
              <a:gd name="connsiteX47" fmla="*/ 2687541 w 5478449"/>
              <a:gd name="connsiteY47" fmla="*/ 604299 h 858741"/>
              <a:gd name="connsiteX48" fmla="*/ 2751151 w 5478449"/>
              <a:gd name="connsiteY48" fmla="*/ 612250 h 858741"/>
              <a:gd name="connsiteX49" fmla="*/ 2775005 w 5478449"/>
              <a:gd name="connsiteY49" fmla="*/ 620201 h 858741"/>
              <a:gd name="connsiteX50" fmla="*/ 2878372 w 5478449"/>
              <a:gd name="connsiteY50" fmla="*/ 636104 h 858741"/>
              <a:gd name="connsiteX51" fmla="*/ 2902226 w 5478449"/>
              <a:gd name="connsiteY51" fmla="*/ 644055 h 858741"/>
              <a:gd name="connsiteX52" fmla="*/ 2989691 w 5478449"/>
              <a:gd name="connsiteY52" fmla="*/ 659958 h 858741"/>
              <a:gd name="connsiteX53" fmla="*/ 3069204 w 5478449"/>
              <a:gd name="connsiteY53" fmla="*/ 683812 h 858741"/>
              <a:gd name="connsiteX54" fmla="*/ 3132814 w 5478449"/>
              <a:gd name="connsiteY54" fmla="*/ 691763 h 858741"/>
              <a:gd name="connsiteX55" fmla="*/ 3275938 w 5478449"/>
              <a:gd name="connsiteY55" fmla="*/ 707666 h 858741"/>
              <a:gd name="connsiteX56" fmla="*/ 3299791 w 5478449"/>
              <a:gd name="connsiteY56" fmla="*/ 715617 h 858741"/>
              <a:gd name="connsiteX57" fmla="*/ 3442915 w 5478449"/>
              <a:gd name="connsiteY57" fmla="*/ 731520 h 858741"/>
              <a:gd name="connsiteX58" fmla="*/ 3466769 w 5478449"/>
              <a:gd name="connsiteY58" fmla="*/ 739471 h 858741"/>
              <a:gd name="connsiteX59" fmla="*/ 3586038 w 5478449"/>
              <a:gd name="connsiteY59" fmla="*/ 755374 h 858741"/>
              <a:gd name="connsiteX60" fmla="*/ 3633746 w 5478449"/>
              <a:gd name="connsiteY60" fmla="*/ 763325 h 858741"/>
              <a:gd name="connsiteX61" fmla="*/ 3768918 w 5478449"/>
              <a:gd name="connsiteY61" fmla="*/ 779228 h 858741"/>
              <a:gd name="connsiteX62" fmla="*/ 3800724 w 5478449"/>
              <a:gd name="connsiteY62" fmla="*/ 787179 h 858741"/>
              <a:gd name="connsiteX63" fmla="*/ 3864334 w 5478449"/>
              <a:gd name="connsiteY63" fmla="*/ 795130 h 858741"/>
              <a:gd name="connsiteX64" fmla="*/ 3888188 w 5478449"/>
              <a:gd name="connsiteY64" fmla="*/ 803081 h 858741"/>
              <a:gd name="connsiteX65" fmla="*/ 4182386 w 5478449"/>
              <a:gd name="connsiteY65" fmla="*/ 803081 h 858741"/>
              <a:gd name="connsiteX66" fmla="*/ 4253948 w 5478449"/>
              <a:gd name="connsiteY66" fmla="*/ 795130 h 858741"/>
              <a:gd name="connsiteX67" fmla="*/ 4349364 w 5478449"/>
              <a:gd name="connsiteY67" fmla="*/ 803081 h 858741"/>
              <a:gd name="connsiteX68" fmla="*/ 4484536 w 5478449"/>
              <a:gd name="connsiteY68" fmla="*/ 818984 h 858741"/>
              <a:gd name="connsiteX69" fmla="*/ 4611757 w 5478449"/>
              <a:gd name="connsiteY69" fmla="*/ 834887 h 858741"/>
              <a:gd name="connsiteX70" fmla="*/ 4731026 w 5478449"/>
              <a:gd name="connsiteY70" fmla="*/ 850789 h 858741"/>
              <a:gd name="connsiteX71" fmla="*/ 4810539 w 5478449"/>
              <a:gd name="connsiteY71" fmla="*/ 858741 h 858741"/>
              <a:gd name="connsiteX72" fmla="*/ 5017273 w 5478449"/>
              <a:gd name="connsiteY72" fmla="*/ 850789 h 858741"/>
              <a:gd name="connsiteX73" fmla="*/ 5470498 w 5478449"/>
              <a:gd name="connsiteY73" fmla="*/ 842838 h 858741"/>
              <a:gd name="connsiteX74" fmla="*/ 5478449 w 5478449"/>
              <a:gd name="connsiteY74" fmla="*/ 834887 h 858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5478449" h="858741">
                <a:moveTo>
                  <a:pt x="0" y="0"/>
                </a:moveTo>
                <a:lnTo>
                  <a:pt x="135172" y="7951"/>
                </a:lnTo>
                <a:cubicBezTo>
                  <a:pt x="190817" y="10880"/>
                  <a:pt x="246580" y="11786"/>
                  <a:pt x="302150" y="15902"/>
                </a:cubicBezTo>
                <a:cubicBezTo>
                  <a:pt x="318228" y="17093"/>
                  <a:pt x="333923" y="21402"/>
                  <a:pt x="349858" y="23854"/>
                </a:cubicBezTo>
                <a:cubicBezTo>
                  <a:pt x="368381" y="26704"/>
                  <a:pt x="386964" y="29155"/>
                  <a:pt x="405517" y="31805"/>
                </a:cubicBezTo>
                <a:cubicBezTo>
                  <a:pt x="413468" y="34455"/>
                  <a:pt x="421189" y="37938"/>
                  <a:pt x="429371" y="39756"/>
                </a:cubicBezTo>
                <a:cubicBezTo>
                  <a:pt x="516382" y="59092"/>
                  <a:pt x="635365" y="53166"/>
                  <a:pt x="707666" y="55659"/>
                </a:cubicBezTo>
                <a:cubicBezTo>
                  <a:pt x="759284" y="62111"/>
                  <a:pt x="762225" y="59887"/>
                  <a:pt x="803082" y="71561"/>
                </a:cubicBezTo>
                <a:cubicBezTo>
                  <a:pt x="811141" y="73864"/>
                  <a:pt x="819439" y="75765"/>
                  <a:pt x="826936" y="79513"/>
                </a:cubicBezTo>
                <a:cubicBezTo>
                  <a:pt x="835483" y="83787"/>
                  <a:pt x="842243" y="91141"/>
                  <a:pt x="850790" y="95415"/>
                </a:cubicBezTo>
                <a:cubicBezTo>
                  <a:pt x="858287" y="99163"/>
                  <a:pt x="867147" y="99619"/>
                  <a:pt x="874644" y="103367"/>
                </a:cubicBezTo>
                <a:cubicBezTo>
                  <a:pt x="883191" y="107641"/>
                  <a:pt x="889550" y="115914"/>
                  <a:pt x="898498" y="119269"/>
                </a:cubicBezTo>
                <a:cubicBezTo>
                  <a:pt x="911152" y="124014"/>
                  <a:pt x="925216" y="123665"/>
                  <a:pt x="938254" y="127221"/>
                </a:cubicBezTo>
                <a:cubicBezTo>
                  <a:pt x="954426" y="131632"/>
                  <a:pt x="970059" y="137822"/>
                  <a:pt x="985962" y="143123"/>
                </a:cubicBezTo>
                <a:lnTo>
                  <a:pt x="1033670" y="159026"/>
                </a:lnTo>
                <a:cubicBezTo>
                  <a:pt x="1041621" y="161676"/>
                  <a:pt x="1049393" y="164944"/>
                  <a:pt x="1057524" y="166977"/>
                </a:cubicBezTo>
                <a:cubicBezTo>
                  <a:pt x="1068126" y="169627"/>
                  <a:pt x="1078862" y="171788"/>
                  <a:pt x="1089329" y="174928"/>
                </a:cubicBezTo>
                <a:cubicBezTo>
                  <a:pt x="1105385" y="179745"/>
                  <a:pt x="1120775" y="186766"/>
                  <a:pt x="1137037" y="190831"/>
                </a:cubicBezTo>
                <a:cubicBezTo>
                  <a:pt x="1147639" y="193481"/>
                  <a:pt x="1158174" y="196411"/>
                  <a:pt x="1168842" y="198782"/>
                </a:cubicBezTo>
                <a:cubicBezTo>
                  <a:pt x="1182035" y="201714"/>
                  <a:pt x="1195487" y="203456"/>
                  <a:pt x="1208598" y="206734"/>
                </a:cubicBezTo>
                <a:cubicBezTo>
                  <a:pt x="1216729" y="208767"/>
                  <a:pt x="1224168" y="213411"/>
                  <a:pt x="1232452" y="214685"/>
                </a:cubicBezTo>
                <a:cubicBezTo>
                  <a:pt x="1258779" y="218735"/>
                  <a:pt x="1285461" y="219986"/>
                  <a:pt x="1311965" y="222636"/>
                </a:cubicBezTo>
                <a:lnTo>
                  <a:pt x="1383527" y="246490"/>
                </a:lnTo>
                <a:lnTo>
                  <a:pt x="1407381" y="254441"/>
                </a:lnTo>
                <a:cubicBezTo>
                  <a:pt x="1415332" y="259742"/>
                  <a:pt x="1422502" y="266463"/>
                  <a:pt x="1431235" y="270344"/>
                </a:cubicBezTo>
                <a:cubicBezTo>
                  <a:pt x="1446553" y="277152"/>
                  <a:pt x="1464995" y="276949"/>
                  <a:pt x="1478943" y="286247"/>
                </a:cubicBezTo>
                <a:cubicBezTo>
                  <a:pt x="1486894" y="291548"/>
                  <a:pt x="1494250" y="297875"/>
                  <a:pt x="1502797" y="302149"/>
                </a:cubicBezTo>
                <a:cubicBezTo>
                  <a:pt x="1514209" y="307855"/>
                  <a:pt x="1548259" y="315503"/>
                  <a:pt x="1558456" y="318052"/>
                </a:cubicBezTo>
                <a:cubicBezTo>
                  <a:pt x="1596300" y="343282"/>
                  <a:pt x="1567438" y="327904"/>
                  <a:pt x="1614115" y="341906"/>
                </a:cubicBezTo>
                <a:cubicBezTo>
                  <a:pt x="1614200" y="341931"/>
                  <a:pt x="1673708" y="361770"/>
                  <a:pt x="1685677" y="365760"/>
                </a:cubicBezTo>
                <a:cubicBezTo>
                  <a:pt x="1693628" y="368410"/>
                  <a:pt x="1701234" y="372526"/>
                  <a:pt x="1709531" y="373711"/>
                </a:cubicBezTo>
                <a:lnTo>
                  <a:pt x="1765190" y="381662"/>
                </a:lnTo>
                <a:cubicBezTo>
                  <a:pt x="1773141" y="384313"/>
                  <a:pt x="1781547" y="385866"/>
                  <a:pt x="1789044" y="389614"/>
                </a:cubicBezTo>
                <a:cubicBezTo>
                  <a:pt x="1797591" y="393888"/>
                  <a:pt x="1803917" y="402250"/>
                  <a:pt x="1812898" y="405516"/>
                </a:cubicBezTo>
                <a:cubicBezTo>
                  <a:pt x="1856447" y="421352"/>
                  <a:pt x="1875588" y="419201"/>
                  <a:pt x="1916265" y="429370"/>
                </a:cubicBezTo>
                <a:cubicBezTo>
                  <a:pt x="1924396" y="431403"/>
                  <a:pt x="1931987" y="435288"/>
                  <a:pt x="1940118" y="437321"/>
                </a:cubicBezTo>
                <a:cubicBezTo>
                  <a:pt x="1953229" y="440599"/>
                  <a:pt x="1966930" y="441390"/>
                  <a:pt x="1979875" y="445273"/>
                </a:cubicBezTo>
                <a:cubicBezTo>
                  <a:pt x="1993546" y="449374"/>
                  <a:pt x="2006091" y="456662"/>
                  <a:pt x="2019631" y="461175"/>
                </a:cubicBezTo>
                <a:cubicBezTo>
                  <a:pt x="2029999" y="464631"/>
                  <a:pt x="2040751" y="466837"/>
                  <a:pt x="2051437" y="469127"/>
                </a:cubicBezTo>
                <a:cubicBezTo>
                  <a:pt x="2129736" y="485905"/>
                  <a:pt x="2117777" y="483147"/>
                  <a:pt x="2186609" y="492981"/>
                </a:cubicBezTo>
                <a:cubicBezTo>
                  <a:pt x="2194560" y="495631"/>
                  <a:pt x="2202196" y="499554"/>
                  <a:pt x="2210463" y="500932"/>
                </a:cubicBezTo>
                <a:cubicBezTo>
                  <a:pt x="2234137" y="504878"/>
                  <a:pt x="2258639" y="503486"/>
                  <a:pt x="2282025" y="508883"/>
                </a:cubicBezTo>
                <a:cubicBezTo>
                  <a:pt x="2293575" y="511548"/>
                  <a:pt x="2302935" y="520117"/>
                  <a:pt x="2313830" y="524786"/>
                </a:cubicBezTo>
                <a:cubicBezTo>
                  <a:pt x="2341584" y="536681"/>
                  <a:pt x="2360423" y="535985"/>
                  <a:pt x="2393343" y="540688"/>
                </a:cubicBezTo>
                <a:cubicBezTo>
                  <a:pt x="2438808" y="555843"/>
                  <a:pt x="2454748" y="562512"/>
                  <a:pt x="2504661" y="572494"/>
                </a:cubicBezTo>
                <a:cubicBezTo>
                  <a:pt x="2517913" y="575144"/>
                  <a:pt x="2531039" y="578534"/>
                  <a:pt x="2544418" y="580445"/>
                </a:cubicBezTo>
                <a:cubicBezTo>
                  <a:pt x="2568177" y="583839"/>
                  <a:pt x="2592125" y="585746"/>
                  <a:pt x="2615979" y="588396"/>
                </a:cubicBezTo>
                <a:cubicBezTo>
                  <a:pt x="2641310" y="594729"/>
                  <a:pt x="2661290" y="600261"/>
                  <a:pt x="2687541" y="604299"/>
                </a:cubicBezTo>
                <a:cubicBezTo>
                  <a:pt x="2708661" y="607548"/>
                  <a:pt x="2729948" y="609600"/>
                  <a:pt x="2751151" y="612250"/>
                </a:cubicBezTo>
                <a:cubicBezTo>
                  <a:pt x="2759102" y="614900"/>
                  <a:pt x="2766786" y="618557"/>
                  <a:pt x="2775005" y="620201"/>
                </a:cubicBezTo>
                <a:cubicBezTo>
                  <a:pt x="2838392" y="632879"/>
                  <a:pt x="2819260" y="622968"/>
                  <a:pt x="2878372" y="636104"/>
                </a:cubicBezTo>
                <a:cubicBezTo>
                  <a:pt x="2886554" y="637922"/>
                  <a:pt x="2894044" y="642237"/>
                  <a:pt x="2902226" y="644055"/>
                </a:cubicBezTo>
                <a:cubicBezTo>
                  <a:pt x="2934927" y="651322"/>
                  <a:pt x="2957880" y="651282"/>
                  <a:pt x="2989691" y="659958"/>
                </a:cubicBezTo>
                <a:cubicBezTo>
                  <a:pt x="3023034" y="669052"/>
                  <a:pt x="3037259" y="678488"/>
                  <a:pt x="3069204" y="683812"/>
                </a:cubicBezTo>
                <a:cubicBezTo>
                  <a:pt x="3090282" y="687325"/>
                  <a:pt x="3111660" y="688741"/>
                  <a:pt x="3132814" y="691763"/>
                </a:cubicBezTo>
                <a:cubicBezTo>
                  <a:pt x="3243689" y="707603"/>
                  <a:pt x="3101731" y="693149"/>
                  <a:pt x="3275938" y="707666"/>
                </a:cubicBezTo>
                <a:cubicBezTo>
                  <a:pt x="3283889" y="710316"/>
                  <a:pt x="3291494" y="714432"/>
                  <a:pt x="3299791" y="715617"/>
                </a:cubicBezTo>
                <a:cubicBezTo>
                  <a:pt x="3347310" y="722405"/>
                  <a:pt x="3442915" y="731520"/>
                  <a:pt x="3442915" y="731520"/>
                </a:cubicBezTo>
                <a:cubicBezTo>
                  <a:pt x="3450866" y="734170"/>
                  <a:pt x="3458550" y="737827"/>
                  <a:pt x="3466769" y="739471"/>
                </a:cubicBezTo>
                <a:cubicBezTo>
                  <a:pt x="3489283" y="743974"/>
                  <a:pt x="3565742" y="752474"/>
                  <a:pt x="3586038" y="755374"/>
                </a:cubicBezTo>
                <a:cubicBezTo>
                  <a:pt x="3601998" y="757654"/>
                  <a:pt x="3617765" y="761194"/>
                  <a:pt x="3633746" y="763325"/>
                </a:cubicBezTo>
                <a:cubicBezTo>
                  <a:pt x="3665706" y="767586"/>
                  <a:pt x="3735659" y="773685"/>
                  <a:pt x="3768918" y="779228"/>
                </a:cubicBezTo>
                <a:cubicBezTo>
                  <a:pt x="3779698" y="781025"/>
                  <a:pt x="3789944" y="785382"/>
                  <a:pt x="3800724" y="787179"/>
                </a:cubicBezTo>
                <a:cubicBezTo>
                  <a:pt x="3821802" y="790692"/>
                  <a:pt x="3843131" y="792480"/>
                  <a:pt x="3864334" y="795130"/>
                </a:cubicBezTo>
                <a:cubicBezTo>
                  <a:pt x="3872285" y="797780"/>
                  <a:pt x="3879942" y="801582"/>
                  <a:pt x="3888188" y="803081"/>
                </a:cubicBezTo>
                <a:cubicBezTo>
                  <a:pt x="3991363" y="821841"/>
                  <a:pt x="4062711" y="807208"/>
                  <a:pt x="4182386" y="803081"/>
                </a:cubicBezTo>
                <a:cubicBezTo>
                  <a:pt x="4206240" y="800431"/>
                  <a:pt x="4229947" y="795130"/>
                  <a:pt x="4253948" y="795130"/>
                </a:cubicBezTo>
                <a:cubicBezTo>
                  <a:pt x="4285864" y="795130"/>
                  <a:pt x="4317592" y="800055"/>
                  <a:pt x="4349364" y="803081"/>
                </a:cubicBezTo>
                <a:cubicBezTo>
                  <a:pt x="4392630" y="807202"/>
                  <a:pt x="4441211" y="813569"/>
                  <a:pt x="4484536" y="818984"/>
                </a:cubicBezTo>
                <a:cubicBezTo>
                  <a:pt x="4551347" y="835686"/>
                  <a:pt x="4493641" y="823075"/>
                  <a:pt x="4611757" y="834887"/>
                </a:cubicBezTo>
                <a:cubicBezTo>
                  <a:pt x="4702607" y="843972"/>
                  <a:pt x="4646633" y="840860"/>
                  <a:pt x="4731026" y="850789"/>
                </a:cubicBezTo>
                <a:cubicBezTo>
                  <a:pt x="4757480" y="853901"/>
                  <a:pt x="4784035" y="856090"/>
                  <a:pt x="4810539" y="858741"/>
                </a:cubicBezTo>
                <a:lnTo>
                  <a:pt x="5017273" y="850789"/>
                </a:lnTo>
                <a:lnTo>
                  <a:pt x="5470498" y="842838"/>
                </a:lnTo>
                <a:cubicBezTo>
                  <a:pt x="5474244" y="842709"/>
                  <a:pt x="5475799" y="837537"/>
                  <a:pt x="5478449" y="834887"/>
                </a:cubicBezTo>
              </a:path>
            </a:pathLst>
          </a:custGeom>
          <a:noFill/>
          <a:ln>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rot="16200000">
            <a:off x="-1136695" y="4159749"/>
            <a:ext cx="3365024" cy="338554"/>
          </a:xfrm>
          <a:prstGeom prst="rect">
            <a:avLst/>
          </a:prstGeom>
          <a:solidFill>
            <a:schemeClr val="bg1"/>
          </a:solidFill>
        </p:spPr>
        <p:txBody>
          <a:bodyPr wrap="none" rtlCol="0">
            <a:spAutoFit/>
          </a:bodyPr>
          <a:lstStyle/>
          <a:p>
            <a:r>
              <a:rPr kumimoji="1" lang="ja-JP" altLang="en-US" sz="1600" dirty="0" smtClean="0"/>
              <a:t>温室効果ガス排出量（</a:t>
            </a:r>
            <a:r>
              <a:rPr kumimoji="1" lang="en-US" altLang="ja-JP" sz="1600" dirty="0" smtClean="0"/>
              <a:t>Gt-CO</a:t>
            </a:r>
            <a:r>
              <a:rPr kumimoji="1" lang="en-US" altLang="ja-JP" sz="1200" dirty="0" smtClean="0"/>
              <a:t>2</a:t>
            </a:r>
            <a:r>
              <a:rPr kumimoji="1" lang="ja-JP" altLang="en-US" sz="1600" dirty="0" smtClean="0"/>
              <a:t>換算）</a:t>
            </a:r>
            <a:endParaRPr kumimoji="1" lang="ja-JP" altLang="en-US" sz="1600" dirty="0"/>
          </a:p>
        </p:txBody>
      </p:sp>
    </p:spTree>
    <p:extLst>
      <p:ext uri="{BB962C8B-B14F-4D97-AF65-F5344CB8AC3E}">
        <p14:creationId xmlns:p14="http://schemas.microsoft.com/office/powerpoint/2010/main" val="3555647445"/>
      </p:ext>
    </p:extLst>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p:spPr>
        <p:txBody>
          <a:bodyPr/>
          <a:lstStyle/>
          <a:p>
            <a:r>
              <a:rPr kumimoji="1" lang="en-US" altLang="ja-JP" sz="4000" dirty="0" smtClean="0"/>
              <a:t>UNEP </a:t>
            </a:r>
            <a:r>
              <a:rPr kumimoji="1" lang="ja-JP" altLang="en-US" sz="4000" dirty="0" smtClean="0"/>
              <a:t>「ギャップレポート」</a:t>
            </a:r>
            <a:endParaRPr kumimoji="1" lang="ja-JP" altLang="en-US" sz="4000" dirty="0"/>
          </a:p>
        </p:txBody>
      </p:sp>
      <p:sp>
        <p:nvSpPr>
          <p:cNvPr id="3" name="コンテンツ プレースホルダー 2"/>
          <p:cNvSpPr>
            <a:spLocks noGrp="1"/>
          </p:cNvSpPr>
          <p:nvPr>
            <p:ph idx="1"/>
          </p:nvPr>
        </p:nvSpPr>
        <p:spPr>
          <a:xfrm>
            <a:off x="227979" y="908720"/>
            <a:ext cx="8880525" cy="2160240"/>
          </a:xfrm>
        </p:spPr>
        <p:txBody>
          <a:bodyPr/>
          <a:lstStyle/>
          <a:p>
            <a:pPr>
              <a:lnSpc>
                <a:spcPct val="120000"/>
              </a:lnSpc>
              <a:buFont typeface="Wingdings" panose="05000000000000000000" pitchFamily="2" charset="2"/>
              <a:buChar char="u"/>
            </a:pPr>
            <a:r>
              <a:rPr lang="ja-JP" altLang="en-US" sz="2000" dirty="0" smtClean="0"/>
              <a:t>地球全体で</a:t>
            </a:r>
            <a:r>
              <a:rPr lang="en-US" altLang="ja-JP" sz="2000" dirty="0" smtClean="0"/>
              <a:t>2055</a:t>
            </a:r>
            <a:r>
              <a:rPr lang="ja-JP" altLang="en-US" sz="2000" dirty="0" smtClean="0"/>
              <a:t>年～</a:t>
            </a:r>
            <a:r>
              <a:rPr lang="en-US" altLang="ja-JP" sz="2000" dirty="0" smtClean="0"/>
              <a:t>2070</a:t>
            </a:r>
            <a:r>
              <a:rPr lang="ja-JP" altLang="en-US" sz="2000" dirty="0" smtClean="0"/>
              <a:t>年までに</a:t>
            </a:r>
            <a:r>
              <a:rPr lang="en-US" altLang="ja-JP" sz="2000" dirty="0" smtClean="0"/>
              <a:t>CO</a:t>
            </a:r>
            <a:r>
              <a:rPr lang="en-US" altLang="ja-JP" sz="2000" baseline="-25000" dirty="0" smtClean="0"/>
              <a:t>2</a:t>
            </a:r>
            <a:r>
              <a:rPr lang="ja-JP" altLang="en-US" sz="2000" dirty="0" smtClean="0"/>
              <a:t>排出ゼロ（カーボンニュートラル）を達成しなければならない。</a:t>
            </a:r>
            <a:endParaRPr lang="en-US" altLang="ja-JP" sz="2000" dirty="0"/>
          </a:p>
          <a:p>
            <a:pPr>
              <a:lnSpc>
                <a:spcPct val="120000"/>
              </a:lnSpc>
              <a:buFont typeface="Wingdings" panose="05000000000000000000" pitchFamily="2" charset="2"/>
              <a:buChar char="u"/>
            </a:pPr>
            <a:r>
              <a:rPr lang="ja-JP" altLang="en-US" sz="2000" dirty="0" smtClean="0"/>
              <a:t>各国の削減目標を考慮してもカーボンニュートラルを達成する経路と比べて</a:t>
            </a:r>
            <a:r>
              <a:rPr lang="en-US" altLang="ja-JP" sz="2000" dirty="0" smtClean="0"/>
              <a:t>2025</a:t>
            </a:r>
            <a:r>
              <a:rPr lang="ja-JP" altLang="en-US" sz="2000" dirty="0" smtClean="0"/>
              <a:t>年において</a:t>
            </a:r>
            <a:r>
              <a:rPr lang="en-US" altLang="ja-JP" sz="2000" dirty="0" smtClean="0"/>
              <a:t>GHG</a:t>
            </a:r>
            <a:r>
              <a:rPr lang="ja-JP" altLang="en-US" sz="2000" dirty="0" smtClean="0"/>
              <a:t>削減量が</a:t>
            </a:r>
            <a:r>
              <a:rPr lang="en-US" altLang="ja-JP" sz="2000" dirty="0" smtClean="0"/>
              <a:t>7-10GtCO</a:t>
            </a:r>
            <a:r>
              <a:rPr lang="en-US" altLang="ja-JP" sz="2000" baseline="-25000" dirty="0" smtClean="0"/>
              <a:t>2</a:t>
            </a:r>
            <a:r>
              <a:rPr lang="ja-JP" altLang="en-US" sz="2000" dirty="0" smtClean="0"/>
              <a:t>足りず、</a:t>
            </a:r>
            <a:r>
              <a:rPr lang="en-US" altLang="ja-JP" sz="2000" dirty="0" smtClean="0"/>
              <a:t>2030</a:t>
            </a:r>
            <a:r>
              <a:rPr lang="ja-JP" altLang="en-US" sz="2000" dirty="0" smtClean="0"/>
              <a:t>年おいて、</a:t>
            </a:r>
            <a:r>
              <a:rPr lang="en-US" altLang="ja-JP" sz="2000" dirty="0" smtClean="0"/>
              <a:t>14-17GtCO</a:t>
            </a:r>
            <a:r>
              <a:rPr lang="en-US" altLang="ja-JP" sz="2000" baseline="-25000" dirty="0" smtClean="0"/>
              <a:t>2</a:t>
            </a:r>
            <a:r>
              <a:rPr lang="ja-JP" altLang="en-US" sz="2000" dirty="0" smtClean="0"/>
              <a:t>足りない。（</a:t>
            </a:r>
            <a:r>
              <a:rPr lang="en-US" altLang="ja-JP" sz="2000" dirty="0" smtClean="0"/>
              <a:t>1Gt</a:t>
            </a:r>
            <a:r>
              <a:rPr lang="ja-JP" altLang="en-US" sz="2000" dirty="0" smtClean="0"/>
              <a:t>　＝　</a:t>
            </a:r>
            <a:r>
              <a:rPr lang="en-US" altLang="ja-JP" sz="2000" dirty="0" smtClean="0"/>
              <a:t>10</a:t>
            </a:r>
            <a:r>
              <a:rPr lang="ja-JP" altLang="en-US" sz="2000" dirty="0" smtClean="0"/>
              <a:t>億トン）</a:t>
            </a:r>
            <a:endParaRPr lang="en-US" altLang="ja-JP" sz="2000" dirty="0" smtClean="0"/>
          </a:p>
        </p:txBody>
      </p:sp>
      <p:sp>
        <p:nvSpPr>
          <p:cNvPr id="4" name="スライド番号プレースホルダー 3"/>
          <p:cNvSpPr>
            <a:spLocks noGrp="1"/>
          </p:cNvSpPr>
          <p:nvPr>
            <p:ph type="sldNum" sz="quarter" idx="10"/>
          </p:nvPr>
        </p:nvSpPr>
        <p:spPr/>
        <p:txBody>
          <a:bodyPr/>
          <a:lstStyle/>
          <a:p>
            <a:pPr>
              <a:defRPr/>
            </a:pPr>
            <a:fld id="{402A5D04-6AE3-401C-B609-45758611781A}" type="slidenum">
              <a:rPr lang="en-US" altLang="ja-JP" smtClean="0"/>
              <a:pPr>
                <a:defRPr/>
              </a:pPr>
              <a:t>5</a:t>
            </a:fld>
            <a:endParaRPr lang="en-US" altLang="ja-JP"/>
          </a:p>
        </p:txBody>
      </p:sp>
      <p:pic>
        <p:nvPicPr>
          <p:cNvPr id="5" name="図 4"/>
          <p:cNvPicPr>
            <a:picLocks noChangeAspect="1"/>
          </p:cNvPicPr>
          <p:nvPr/>
        </p:nvPicPr>
        <p:blipFill>
          <a:blip r:embed="rId2"/>
          <a:stretch>
            <a:fillRect/>
          </a:stretch>
        </p:blipFill>
        <p:spPr>
          <a:xfrm>
            <a:off x="683568" y="2955997"/>
            <a:ext cx="5544616" cy="3569347"/>
          </a:xfrm>
          <a:prstGeom prst="rect">
            <a:avLst/>
          </a:prstGeom>
        </p:spPr>
      </p:pic>
      <p:sp>
        <p:nvSpPr>
          <p:cNvPr id="7" name="テキスト ボックス 6"/>
          <p:cNvSpPr txBox="1"/>
          <p:nvPr/>
        </p:nvSpPr>
        <p:spPr>
          <a:xfrm>
            <a:off x="201563" y="6577607"/>
            <a:ext cx="5373587" cy="307777"/>
          </a:xfrm>
          <a:prstGeom prst="rect">
            <a:avLst/>
          </a:prstGeom>
          <a:noFill/>
        </p:spPr>
        <p:txBody>
          <a:bodyPr wrap="none" rtlCol="0">
            <a:spAutoFit/>
          </a:bodyPr>
          <a:lstStyle/>
          <a:p>
            <a:r>
              <a:rPr kumimoji="1" lang="ja-JP" altLang="en-US" sz="1400" dirty="0" smtClean="0"/>
              <a:t>出典</a:t>
            </a:r>
            <a:r>
              <a:rPr kumimoji="1" lang="en-US" altLang="ja-JP" sz="1400" dirty="0" smtClean="0"/>
              <a:t>:</a:t>
            </a:r>
            <a:r>
              <a:rPr kumimoji="1" lang="ja-JP" altLang="en-US" sz="1400" dirty="0" smtClean="0"/>
              <a:t>国連環境計画（</a:t>
            </a:r>
            <a:r>
              <a:rPr kumimoji="1" lang="en-US" altLang="ja-JP" sz="1400" dirty="0" smtClean="0"/>
              <a:t>UNEP</a:t>
            </a:r>
            <a:r>
              <a:rPr kumimoji="1" lang="ja-JP" altLang="en-US" sz="1400" dirty="0" smtClean="0"/>
              <a:t>）</a:t>
            </a:r>
            <a:r>
              <a:rPr kumimoji="1" lang="en-US" altLang="ja-JP" sz="1400" dirty="0" smtClean="0"/>
              <a:t>(2014)The Emission Gap Report 2014</a:t>
            </a:r>
            <a:endParaRPr kumimoji="1" lang="ja-JP" altLang="en-US" sz="1400" dirty="0"/>
          </a:p>
        </p:txBody>
      </p:sp>
      <p:cxnSp>
        <p:nvCxnSpPr>
          <p:cNvPr id="8" name="直線矢印コネクタ 7"/>
          <p:cNvCxnSpPr/>
          <p:nvPr/>
        </p:nvCxnSpPr>
        <p:spPr>
          <a:xfrm flipH="1">
            <a:off x="4932040" y="3933056"/>
            <a:ext cx="1751733" cy="597983"/>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6683773" y="3497029"/>
            <a:ext cx="1959191" cy="1015663"/>
          </a:xfrm>
          <a:prstGeom prst="rect">
            <a:avLst/>
          </a:prstGeom>
          <a:noFill/>
        </p:spPr>
        <p:txBody>
          <a:bodyPr wrap="none" rtlCol="0">
            <a:spAutoFit/>
          </a:bodyPr>
          <a:lstStyle/>
          <a:p>
            <a:r>
              <a:rPr kumimoji="1" lang="en-US" altLang="ja-JP" dirty="0" smtClean="0">
                <a:solidFill>
                  <a:srgbClr val="FF0000"/>
                </a:solidFill>
              </a:rPr>
              <a:t>2030</a:t>
            </a:r>
            <a:r>
              <a:rPr kumimoji="1" lang="ja-JP" altLang="en-US" dirty="0" smtClean="0">
                <a:solidFill>
                  <a:srgbClr val="FF0000"/>
                </a:solidFill>
              </a:rPr>
              <a:t>年における</a:t>
            </a:r>
            <a:endParaRPr kumimoji="1" lang="en-US" altLang="ja-JP" dirty="0" smtClean="0">
              <a:solidFill>
                <a:srgbClr val="FF0000"/>
              </a:solidFill>
            </a:endParaRPr>
          </a:p>
          <a:p>
            <a:r>
              <a:rPr kumimoji="1" lang="ja-JP" altLang="en-US" dirty="0" smtClean="0">
                <a:solidFill>
                  <a:srgbClr val="FF0000"/>
                </a:solidFill>
              </a:rPr>
              <a:t>ギャップ</a:t>
            </a:r>
            <a:endParaRPr kumimoji="1" lang="en-US" altLang="ja-JP" dirty="0" smtClean="0">
              <a:solidFill>
                <a:srgbClr val="FF0000"/>
              </a:solidFill>
            </a:endParaRPr>
          </a:p>
          <a:p>
            <a:r>
              <a:rPr kumimoji="1" lang="ja-JP" altLang="en-US" dirty="0" smtClean="0">
                <a:solidFill>
                  <a:srgbClr val="FF0000"/>
                </a:solidFill>
              </a:rPr>
              <a:t>：</a:t>
            </a:r>
            <a:r>
              <a:rPr kumimoji="1" lang="en-US" altLang="ja-JP" dirty="0" smtClean="0">
                <a:solidFill>
                  <a:srgbClr val="FF0000"/>
                </a:solidFill>
              </a:rPr>
              <a:t>14</a:t>
            </a:r>
            <a:r>
              <a:rPr kumimoji="1" lang="ja-JP" altLang="en-US" dirty="0" smtClean="0">
                <a:solidFill>
                  <a:srgbClr val="FF0000"/>
                </a:solidFill>
              </a:rPr>
              <a:t>～</a:t>
            </a:r>
            <a:r>
              <a:rPr kumimoji="1" lang="en-US" altLang="ja-JP" dirty="0" smtClean="0">
                <a:solidFill>
                  <a:srgbClr val="FF0000"/>
                </a:solidFill>
              </a:rPr>
              <a:t>17</a:t>
            </a:r>
            <a:r>
              <a:rPr kumimoji="1" lang="ja-JP" altLang="en-US" dirty="0" smtClean="0">
                <a:solidFill>
                  <a:srgbClr val="FF0000"/>
                </a:solidFill>
              </a:rPr>
              <a:t>Ｇｔ</a:t>
            </a:r>
            <a:r>
              <a:rPr kumimoji="1" lang="en-US" altLang="ja-JP" dirty="0" smtClean="0">
                <a:solidFill>
                  <a:srgbClr val="FF0000"/>
                </a:solidFill>
              </a:rPr>
              <a:t>CO</a:t>
            </a:r>
            <a:r>
              <a:rPr kumimoji="1" lang="en-US" altLang="ja-JP" sz="1600" dirty="0" smtClean="0">
                <a:solidFill>
                  <a:srgbClr val="FF0000"/>
                </a:solidFill>
              </a:rPr>
              <a:t>2</a:t>
            </a:r>
            <a:endParaRPr kumimoji="1" lang="ja-JP" altLang="en-US" dirty="0">
              <a:solidFill>
                <a:srgbClr val="FF0000"/>
              </a:solidFill>
            </a:endParaRPr>
          </a:p>
        </p:txBody>
      </p:sp>
    </p:spTree>
    <p:extLst>
      <p:ext uri="{BB962C8B-B14F-4D97-AF65-F5344CB8AC3E}">
        <p14:creationId xmlns:p14="http://schemas.microsoft.com/office/powerpoint/2010/main" val="1954589009"/>
      </p:ext>
    </p:extLst>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09970"/>
            <a:ext cx="8229600" cy="598750"/>
          </a:xfrm>
        </p:spPr>
        <p:txBody>
          <a:bodyPr>
            <a:noAutofit/>
          </a:bodyPr>
          <a:lstStyle/>
          <a:p>
            <a:r>
              <a:rPr lang="ja-JP" altLang="en-US" sz="3600" dirty="0"/>
              <a:t>米国の中長期排出</a:t>
            </a:r>
            <a:r>
              <a:rPr lang="ja-JP" altLang="en-US" sz="3600" dirty="0" smtClean="0"/>
              <a:t>パス</a:t>
            </a:r>
            <a:endParaRPr lang="en-US" sz="3600" dirty="0"/>
          </a:p>
        </p:txBody>
      </p:sp>
      <p:sp>
        <p:nvSpPr>
          <p:cNvPr id="4" name="正方形/長方形 3"/>
          <p:cNvSpPr/>
          <p:nvPr/>
        </p:nvSpPr>
        <p:spPr>
          <a:xfrm>
            <a:off x="233197" y="6488668"/>
            <a:ext cx="7976864" cy="307777"/>
          </a:xfrm>
          <a:prstGeom prst="rect">
            <a:avLst/>
          </a:prstGeom>
        </p:spPr>
        <p:txBody>
          <a:bodyPr wrap="none">
            <a:spAutoFit/>
          </a:bodyPr>
          <a:lstStyle/>
          <a:p>
            <a:r>
              <a:rPr lang="en-US" altLang="ja-JP" sz="1400" dirty="0" smtClean="0"/>
              <a:t>(</a:t>
            </a:r>
            <a:r>
              <a:rPr lang="ja-JP" altLang="en-US" sz="1400" dirty="0" smtClean="0"/>
              <a:t>出典）</a:t>
            </a:r>
            <a:r>
              <a:rPr lang="en-US" altLang="ja-JP" sz="1400" dirty="0" smtClean="0"/>
              <a:t>IGES</a:t>
            </a:r>
            <a:r>
              <a:rPr lang="ja-JP" altLang="en-US" sz="1400" dirty="0" smtClean="0"/>
              <a:t>ワーキングペーパー</a:t>
            </a:r>
            <a:r>
              <a:rPr lang="en-US" altLang="ja-JP" sz="1400" dirty="0" smtClean="0"/>
              <a:t>2014-05</a:t>
            </a:r>
            <a:r>
              <a:rPr lang="ja-JP" altLang="en-US" sz="1400" dirty="0" smtClean="0"/>
              <a:t>「</a:t>
            </a:r>
            <a:r>
              <a:rPr lang="en-US" altLang="en-US" sz="1400" dirty="0" smtClean="0"/>
              <a:t>2020</a:t>
            </a:r>
            <a:r>
              <a:rPr lang="ja-JP" altLang="en-US" sz="1400" dirty="0" smtClean="0"/>
              <a:t>年以降の気候変動対策に関する米中合意目標の評価」</a:t>
            </a:r>
            <a:endParaRPr lang="en-US" sz="1400" dirty="0" smtClean="0"/>
          </a:p>
        </p:txBody>
      </p:sp>
      <p:pic>
        <p:nvPicPr>
          <p:cNvPr id="5" name="図 4"/>
          <p:cNvPicPr/>
          <p:nvPr/>
        </p:nvPicPr>
        <p:blipFill>
          <a:blip r:embed="rId2" cstate="print"/>
          <a:srcRect r="7334"/>
          <a:stretch>
            <a:fillRect/>
          </a:stretch>
        </p:blipFill>
        <p:spPr bwMode="auto">
          <a:xfrm>
            <a:off x="1331640" y="2426295"/>
            <a:ext cx="6194631" cy="4059832"/>
          </a:xfrm>
          <a:prstGeom prst="rect">
            <a:avLst/>
          </a:prstGeom>
          <a:noFill/>
          <a:ln w="9525">
            <a:noFill/>
            <a:miter lim="800000"/>
            <a:headEnd/>
            <a:tailEnd/>
          </a:ln>
        </p:spPr>
      </p:pic>
      <p:sp>
        <p:nvSpPr>
          <p:cNvPr id="6" name="コンテンツ プレースホルダー 2"/>
          <p:cNvSpPr txBox="1">
            <a:spLocks/>
          </p:cNvSpPr>
          <p:nvPr/>
        </p:nvSpPr>
        <p:spPr bwMode="auto">
          <a:xfrm>
            <a:off x="294142" y="970149"/>
            <a:ext cx="8830567" cy="159475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rgbClr val="292929"/>
                </a:solidFill>
                <a:latin typeface="+mn-lt"/>
                <a:ea typeface="ＭＳ Ｐゴシック" pitchFamily="50" charset="-128"/>
                <a:cs typeface="+mn-cs"/>
              </a:defRPr>
            </a:lvl1pPr>
            <a:lvl2pPr marL="742950" indent="-285750" algn="l" rtl="0" eaLnBrk="0" fontAlgn="base" hangingPunct="0">
              <a:spcBef>
                <a:spcPct val="20000"/>
              </a:spcBef>
              <a:spcAft>
                <a:spcPct val="0"/>
              </a:spcAft>
              <a:buChar char="–"/>
              <a:defRPr kumimoji="1" sz="2800">
                <a:solidFill>
                  <a:srgbClr val="292929"/>
                </a:solidFill>
                <a:latin typeface="+mn-lt"/>
                <a:ea typeface="ＭＳ Ｐゴシック" pitchFamily="50" charset="-128"/>
              </a:defRPr>
            </a:lvl2pPr>
            <a:lvl3pPr marL="1143000" indent="-228600" algn="l" rtl="0" eaLnBrk="0" fontAlgn="base" hangingPunct="0">
              <a:spcBef>
                <a:spcPct val="20000"/>
              </a:spcBef>
              <a:spcAft>
                <a:spcPct val="0"/>
              </a:spcAft>
              <a:buChar char="•"/>
              <a:defRPr kumimoji="1" sz="2400">
                <a:solidFill>
                  <a:srgbClr val="292929"/>
                </a:solidFill>
                <a:latin typeface="+mn-lt"/>
                <a:ea typeface="ＭＳ Ｐゴシック" pitchFamily="50" charset="-128"/>
              </a:defRPr>
            </a:lvl3pPr>
            <a:lvl4pPr marL="1600200" indent="-228600" algn="l" rtl="0" eaLnBrk="0" fontAlgn="base" hangingPunct="0">
              <a:spcBef>
                <a:spcPct val="20000"/>
              </a:spcBef>
              <a:spcAft>
                <a:spcPct val="0"/>
              </a:spcAft>
              <a:buChar char="–"/>
              <a:defRPr kumimoji="1" sz="2000">
                <a:solidFill>
                  <a:srgbClr val="292929"/>
                </a:solidFill>
                <a:latin typeface="+mn-lt"/>
                <a:ea typeface="ＭＳ Ｐゴシック" pitchFamily="50" charset="-128"/>
              </a:defRPr>
            </a:lvl4pPr>
            <a:lvl5pPr marL="2057400" indent="-228600"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buFont typeface="Wingdings" panose="05000000000000000000" pitchFamily="2" charset="2"/>
              <a:buChar char="u"/>
            </a:pPr>
            <a:r>
              <a:rPr lang="en-US" altLang="ja-JP" sz="2000" kern="0" dirty="0" smtClean="0">
                <a:solidFill>
                  <a:schemeClr val="bg1"/>
                </a:solidFill>
              </a:rPr>
              <a:t>2020</a:t>
            </a:r>
            <a:r>
              <a:rPr lang="ja-JP" altLang="en-US" sz="2000" kern="0" dirty="0" smtClean="0">
                <a:solidFill>
                  <a:schemeClr val="bg1"/>
                </a:solidFill>
              </a:rPr>
              <a:t>年目標：</a:t>
            </a:r>
            <a:r>
              <a:rPr lang="en-US" altLang="ja-JP" sz="2000" kern="0" dirty="0" smtClean="0">
                <a:solidFill>
                  <a:schemeClr val="bg1"/>
                </a:solidFill>
              </a:rPr>
              <a:t>05</a:t>
            </a:r>
            <a:r>
              <a:rPr lang="ja-JP" altLang="en-US" sz="2000" kern="0" dirty="0">
                <a:solidFill>
                  <a:schemeClr val="bg1"/>
                </a:solidFill>
              </a:rPr>
              <a:t>年比</a:t>
            </a:r>
            <a:r>
              <a:rPr lang="en-US" altLang="ja-JP" sz="2000" kern="0" dirty="0">
                <a:solidFill>
                  <a:schemeClr val="bg1"/>
                </a:solidFill>
              </a:rPr>
              <a:t>17%</a:t>
            </a:r>
            <a:r>
              <a:rPr lang="ja-JP" altLang="en-US" sz="2000" kern="0" dirty="0">
                <a:solidFill>
                  <a:schemeClr val="bg1"/>
                </a:solidFill>
              </a:rPr>
              <a:t>削減（</a:t>
            </a:r>
            <a:r>
              <a:rPr lang="en-US" altLang="ja-JP" sz="2000" kern="0" dirty="0">
                <a:solidFill>
                  <a:schemeClr val="bg1"/>
                </a:solidFill>
              </a:rPr>
              <a:t>=90</a:t>
            </a:r>
            <a:r>
              <a:rPr lang="ja-JP" altLang="en-US" sz="2000" kern="0" dirty="0">
                <a:solidFill>
                  <a:schemeClr val="bg1"/>
                </a:solidFill>
              </a:rPr>
              <a:t>年比</a:t>
            </a:r>
            <a:r>
              <a:rPr lang="en-US" altLang="ja-JP" sz="2000" kern="0" dirty="0">
                <a:solidFill>
                  <a:schemeClr val="bg1"/>
                </a:solidFill>
              </a:rPr>
              <a:t>3%</a:t>
            </a:r>
            <a:r>
              <a:rPr lang="ja-JP" altLang="en-US" sz="2000" kern="0" dirty="0">
                <a:solidFill>
                  <a:schemeClr val="bg1"/>
                </a:solidFill>
              </a:rPr>
              <a:t>削減）</a:t>
            </a:r>
          </a:p>
          <a:p>
            <a:pPr>
              <a:buFont typeface="Wingdings" panose="05000000000000000000" pitchFamily="2" charset="2"/>
              <a:buChar char="u"/>
            </a:pPr>
            <a:r>
              <a:rPr lang="en-US" altLang="ja-JP" sz="2000" kern="0" dirty="0" smtClean="0">
                <a:solidFill>
                  <a:schemeClr val="bg1"/>
                </a:solidFill>
              </a:rPr>
              <a:t>2025</a:t>
            </a:r>
            <a:r>
              <a:rPr lang="ja-JP" altLang="en-US" sz="2000" kern="0" dirty="0">
                <a:solidFill>
                  <a:schemeClr val="bg1"/>
                </a:solidFill>
              </a:rPr>
              <a:t>年</a:t>
            </a:r>
            <a:r>
              <a:rPr lang="ja-JP" altLang="en-US" sz="2000" kern="0" dirty="0" smtClean="0">
                <a:solidFill>
                  <a:schemeClr val="bg1"/>
                </a:solidFill>
              </a:rPr>
              <a:t>目標</a:t>
            </a:r>
            <a:r>
              <a:rPr lang="en-US" altLang="ja-JP" sz="2000" kern="0" dirty="0" smtClean="0">
                <a:solidFill>
                  <a:schemeClr val="bg1"/>
                </a:solidFill>
              </a:rPr>
              <a:t>:</a:t>
            </a:r>
            <a:r>
              <a:rPr lang="ja-JP" altLang="en-US" sz="2000" kern="0" dirty="0" smtClean="0">
                <a:solidFill>
                  <a:schemeClr val="bg1"/>
                </a:solidFill>
              </a:rPr>
              <a:t> </a:t>
            </a:r>
            <a:r>
              <a:rPr lang="en-US" altLang="ja-JP" sz="2000" kern="0" dirty="0" smtClean="0">
                <a:solidFill>
                  <a:schemeClr val="bg1"/>
                </a:solidFill>
              </a:rPr>
              <a:t>05</a:t>
            </a:r>
            <a:r>
              <a:rPr lang="ja-JP" altLang="en-US" sz="2000" kern="0" dirty="0">
                <a:solidFill>
                  <a:schemeClr val="bg1"/>
                </a:solidFill>
              </a:rPr>
              <a:t>年比</a:t>
            </a:r>
            <a:r>
              <a:rPr lang="en-US" altLang="ja-JP" sz="2000" kern="0" dirty="0">
                <a:solidFill>
                  <a:schemeClr val="bg1"/>
                </a:solidFill>
              </a:rPr>
              <a:t>26-28%</a:t>
            </a:r>
            <a:r>
              <a:rPr lang="ja-JP" altLang="en-US" sz="2000" kern="0" dirty="0">
                <a:solidFill>
                  <a:schemeClr val="bg1"/>
                </a:solidFill>
              </a:rPr>
              <a:t>削減（</a:t>
            </a:r>
            <a:r>
              <a:rPr lang="en-US" altLang="ja-JP" sz="2000" kern="0" dirty="0">
                <a:solidFill>
                  <a:schemeClr val="bg1"/>
                </a:solidFill>
              </a:rPr>
              <a:t>=90</a:t>
            </a:r>
            <a:r>
              <a:rPr lang="ja-JP" altLang="en-US" sz="2000" kern="0" dirty="0">
                <a:solidFill>
                  <a:schemeClr val="bg1"/>
                </a:solidFill>
              </a:rPr>
              <a:t>年比</a:t>
            </a:r>
            <a:r>
              <a:rPr lang="en-US" altLang="ja-JP" sz="2000" kern="0" dirty="0">
                <a:solidFill>
                  <a:schemeClr val="bg1"/>
                </a:solidFill>
              </a:rPr>
              <a:t>14-17%</a:t>
            </a:r>
            <a:r>
              <a:rPr lang="ja-JP" altLang="en-US" sz="2000" kern="0" dirty="0">
                <a:solidFill>
                  <a:schemeClr val="bg1"/>
                </a:solidFill>
              </a:rPr>
              <a:t>削減）</a:t>
            </a:r>
          </a:p>
          <a:p>
            <a:pPr lvl="1">
              <a:buFont typeface="Wingdings" panose="05000000000000000000" pitchFamily="2" charset="2"/>
              <a:buChar char="u"/>
            </a:pPr>
            <a:r>
              <a:rPr lang="en-US" altLang="ja-JP" sz="2000" kern="0" dirty="0" smtClean="0">
                <a:solidFill>
                  <a:schemeClr val="bg1"/>
                </a:solidFill>
              </a:rPr>
              <a:t>2</a:t>
            </a:r>
            <a:r>
              <a:rPr lang="en-US" altLang="ja-JP" sz="2000" kern="0" dirty="0">
                <a:solidFill>
                  <a:schemeClr val="bg1"/>
                </a:solidFill>
              </a:rPr>
              <a:t>℃</a:t>
            </a:r>
            <a:r>
              <a:rPr lang="ja-JP" altLang="en-US" sz="2000" kern="0" dirty="0">
                <a:solidFill>
                  <a:schemeClr val="bg1"/>
                </a:solidFill>
              </a:rPr>
              <a:t>パスに乗って</a:t>
            </a:r>
            <a:r>
              <a:rPr lang="ja-JP" altLang="en-US" sz="2000" kern="0" dirty="0" smtClean="0">
                <a:solidFill>
                  <a:schemeClr val="bg1"/>
                </a:solidFill>
              </a:rPr>
              <a:t>いる（下図）</a:t>
            </a:r>
            <a:endParaRPr lang="en-US" altLang="ja-JP" sz="2000" kern="0" dirty="0" smtClean="0">
              <a:solidFill>
                <a:schemeClr val="bg1"/>
              </a:solidFill>
            </a:endParaRPr>
          </a:p>
          <a:p>
            <a:pPr lvl="1">
              <a:buFont typeface="Wingdings" panose="05000000000000000000" pitchFamily="2" charset="2"/>
              <a:buChar char="u"/>
            </a:pPr>
            <a:r>
              <a:rPr lang="ja-JP" altLang="en-US" sz="2000" kern="0" dirty="0" smtClean="0">
                <a:solidFill>
                  <a:schemeClr val="bg1"/>
                </a:solidFill>
              </a:rPr>
              <a:t>達成</a:t>
            </a:r>
            <a:r>
              <a:rPr lang="ja-JP" altLang="en-US" sz="2000" kern="0" dirty="0">
                <a:solidFill>
                  <a:schemeClr val="bg1"/>
                </a:solidFill>
              </a:rPr>
              <a:t>可能性：現時点で実施中</a:t>
            </a:r>
            <a:r>
              <a:rPr lang="ja-JP" altLang="en-US" sz="2000" kern="0" dirty="0" smtClean="0">
                <a:solidFill>
                  <a:schemeClr val="bg1"/>
                </a:solidFill>
              </a:rPr>
              <a:t>および計画中</a:t>
            </a:r>
            <a:r>
              <a:rPr lang="ja-JP" altLang="en-US" sz="2000" kern="0" dirty="0">
                <a:solidFill>
                  <a:schemeClr val="bg1"/>
                </a:solidFill>
              </a:rPr>
              <a:t>の施策のみでは</a:t>
            </a:r>
            <a:r>
              <a:rPr lang="ja-JP" altLang="en-US" sz="2000" kern="0" dirty="0" smtClean="0">
                <a:solidFill>
                  <a:schemeClr val="bg1"/>
                </a:solidFill>
              </a:rPr>
              <a:t>厳しい</a:t>
            </a:r>
            <a:endParaRPr lang="ja-JP" altLang="en-US" sz="2000" kern="0" dirty="0">
              <a:solidFill>
                <a:schemeClr val="bg1"/>
              </a:solidFill>
            </a:endParaRPr>
          </a:p>
        </p:txBody>
      </p:sp>
      <p:cxnSp>
        <p:nvCxnSpPr>
          <p:cNvPr id="9" name="直線矢印コネクタ 8"/>
          <p:cNvCxnSpPr/>
          <p:nvPr/>
        </p:nvCxnSpPr>
        <p:spPr>
          <a:xfrm flipH="1">
            <a:off x="5148064" y="3284984"/>
            <a:ext cx="432048" cy="36004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5004048" y="2883604"/>
            <a:ext cx="1885453" cy="400110"/>
          </a:xfrm>
          <a:prstGeom prst="rect">
            <a:avLst/>
          </a:prstGeom>
          <a:noFill/>
        </p:spPr>
        <p:txBody>
          <a:bodyPr wrap="none" rtlCol="0">
            <a:spAutoFit/>
          </a:bodyPr>
          <a:lstStyle/>
          <a:p>
            <a:r>
              <a:rPr kumimoji="1" lang="en-US" altLang="ja-JP" dirty="0" smtClean="0">
                <a:solidFill>
                  <a:srgbClr val="FF0000"/>
                </a:solidFill>
              </a:rPr>
              <a:t>2005</a:t>
            </a:r>
            <a:r>
              <a:rPr kumimoji="1" lang="ja-JP" altLang="en-US" dirty="0" smtClean="0">
                <a:solidFill>
                  <a:srgbClr val="FF0000"/>
                </a:solidFill>
              </a:rPr>
              <a:t>年比</a:t>
            </a:r>
            <a:r>
              <a:rPr kumimoji="1" lang="en-US" altLang="ja-JP" dirty="0" smtClean="0">
                <a:solidFill>
                  <a:srgbClr val="FF0000"/>
                </a:solidFill>
              </a:rPr>
              <a:t>-26</a:t>
            </a:r>
            <a:r>
              <a:rPr kumimoji="1" lang="ja-JP" altLang="en-US" dirty="0" smtClean="0">
                <a:solidFill>
                  <a:srgbClr val="FF0000"/>
                </a:solidFill>
              </a:rPr>
              <a:t>％</a:t>
            </a:r>
            <a:endParaRPr kumimoji="1" lang="ja-JP" altLang="en-US" dirty="0">
              <a:solidFill>
                <a:srgbClr val="FF0000"/>
              </a:solidFill>
            </a:endParaRPr>
          </a:p>
        </p:txBody>
      </p:sp>
      <p:sp>
        <p:nvSpPr>
          <p:cNvPr id="12" name="右中かっこ 11"/>
          <p:cNvSpPr/>
          <p:nvPr/>
        </p:nvSpPr>
        <p:spPr>
          <a:xfrm>
            <a:off x="7308304" y="4365104"/>
            <a:ext cx="144016" cy="648072"/>
          </a:xfrm>
          <a:prstGeom prst="righ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テキスト ボックス 12"/>
          <p:cNvSpPr txBox="1"/>
          <p:nvPr/>
        </p:nvSpPr>
        <p:spPr>
          <a:xfrm>
            <a:off x="7452320" y="4221088"/>
            <a:ext cx="1566454" cy="1015663"/>
          </a:xfrm>
          <a:prstGeom prst="rect">
            <a:avLst/>
          </a:prstGeom>
          <a:noFill/>
        </p:spPr>
        <p:txBody>
          <a:bodyPr wrap="none" rtlCol="0">
            <a:spAutoFit/>
          </a:bodyPr>
          <a:lstStyle/>
          <a:p>
            <a:r>
              <a:rPr kumimoji="1" lang="ja-JP" altLang="en-US" dirty="0" smtClean="0">
                <a:solidFill>
                  <a:srgbClr val="FF0000"/>
                </a:solidFill>
              </a:rPr>
              <a:t>ベンチマーク</a:t>
            </a:r>
            <a:endParaRPr kumimoji="1" lang="en-US" altLang="ja-JP" dirty="0" smtClean="0">
              <a:solidFill>
                <a:srgbClr val="FF0000"/>
              </a:solidFill>
            </a:endParaRPr>
          </a:p>
          <a:p>
            <a:r>
              <a:rPr lang="en-US" altLang="ja-JP" dirty="0" smtClean="0">
                <a:solidFill>
                  <a:srgbClr val="FF0000"/>
                </a:solidFill>
              </a:rPr>
              <a:t>450ppm</a:t>
            </a:r>
          </a:p>
          <a:p>
            <a:r>
              <a:rPr lang="ja-JP" altLang="en-US" dirty="0" smtClean="0">
                <a:solidFill>
                  <a:srgbClr val="FF0000"/>
                </a:solidFill>
              </a:rPr>
              <a:t>シナリオ</a:t>
            </a:r>
            <a:endParaRPr kumimoji="1" lang="ja-JP" altLang="en-US" dirty="0">
              <a:solidFill>
                <a:srgbClr val="FF0000"/>
              </a:solidFill>
            </a:endParaRPr>
          </a:p>
        </p:txBody>
      </p:sp>
    </p:spTree>
    <p:extLst>
      <p:ext uri="{BB962C8B-B14F-4D97-AF65-F5344CB8AC3E}">
        <p14:creationId xmlns:p14="http://schemas.microsoft.com/office/powerpoint/2010/main" val="3224794277"/>
      </p:ext>
    </p:extLst>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Autofit/>
          </a:bodyPr>
          <a:lstStyle/>
          <a:p>
            <a:r>
              <a:rPr lang="ja-JP" altLang="en-US" sz="3600" dirty="0" smtClean="0"/>
              <a:t>中国の中長期排出パス</a:t>
            </a:r>
            <a:endParaRPr lang="en-US" sz="3600" dirty="0"/>
          </a:p>
        </p:txBody>
      </p:sp>
      <p:pic>
        <p:nvPicPr>
          <p:cNvPr id="5" name="図 4"/>
          <p:cNvPicPr/>
          <p:nvPr/>
        </p:nvPicPr>
        <p:blipFill>
          <a:blip r:embed="rId2" cstate="print"/>
          <a:srcRect r="7737"/>
          <a:stretch>
            <a:fillRect/>
          </a:stretch>
        </p:blipFill>
        <p:spPr bwMode="auto">
          <a:xfrm>
            <a:off x="1686508" y="2204864"/>
            <a:ext cx="5770984" cy="4365104"/>
          </a:xfrm>
          <a:prstGeom prst="rect">
            <a:avLst/>
          </a:prstGeom>
          <a:noFill/>
          <a:ln w="9525">
            <a:noFill/>
            <a:miter lim="800000"/>
            <a:headEnd/>
            <a:tailEnd/>
          </a:ln>
        </p:spPr>
      </p:pic>
      <p:sp>
        <p:nvSpPr>
          <p:cNvPr id="6" name="コンテンツ プレースホルダー 2"/>
          <p:cNvSpPr txBox="1">
            <a:spLocks/>
          </p:cNvSpPr>
          <p:nvPr/>
        </p:nvSpPr>
        <p:spPr bwMode="auto">
          <a:xfrm>
            <a:off x="294142" y="970149"/>
            <a:ext cx="8830567" cy="123471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rgbClr val="292929"/>
                </a:solidFill>
                <a:latin typeface="+mn-lt"/>
                <a:ea typeface="ＭＳ Ｐゴシック" pitchFamily="50" charset="-128"/>
                <a:cs typeface="+mn-cs"/>
              </a:defRPr>
            </a:lvl1pPr>
            <a:lvl2pPr marL="742950" indent="-285750" algn="l" rtl="0" eaLnBrk="0" fontAlgn="base" hangingPunct="0">
              <a:spcBef>
                <a:spcPct val="20000"/>
              </a:spcBef>
              <a:spcAft>
                <a:spcPct val="0"/>
              </a:spcAft>
              <a:buChar char="–"/>
              <a:defRPr kumimoji="1" sz="2800">
                <a:solidFill>
                  <a:srgbClr val="292929"/>
                </a:solidFill>
                <a:latin typeface="+mn-lt"/>
                <a:ea typeface="ＭＳ Ｐゴシック" pitchFamily="50" charset="-128"/>
              </a:defRPr>
            </a:lvl2pPr>
            <a:lvl3pPr marL="1143000" indent="-228600" algn="l" rtl="0" eaLnBrk="0" fontAlgn="base" hangingPunct="0">
              <a:spcBef>
                <a:spcPct val="20000"/>
              </a:spcBef>
              <a:spcAft>
                <a:spcPct val="0"/>
              </a:spcAft>
              <a:buChar char="•"/>
              <a:defRPr kumimoji="1" sz="2400">
                <a:solidFill>
                  <a:srgbClr val="292929"/>
                </a:solidFill>
                <a:latin typeface="+mn-lt"/>
                <a:ea typeface="ＭＳ Ｐゴシック" pitchFamily="50" charset="-128"/>
              </a:defRPr>
            </a:lvl3pPr>
            <a:lvl4pPr marL="1600200" indent="-228600" algn="l" rtl="0" eaLnBrk="0" fontAlgn="base" hangingPunct="0">
              <a:spcBef>
                <a:spcPct val="20000"/>
              </a:spcBef>
              <a:spcAft>
                <a:spcPct val="0"/>
              </a:spcAft>
              <a:buChar char="–"/>
              <a:defRPr kumimoji="1" sz="2000">
                <a:solidFill>
                  <a:srgbClr val="292929"/>
                </a:solidFill>
                <a:latin typeface="+mn-lt"/>
                <a:ea typeface="ＭＳ Ｐゴシック" pitchFamily="50" charset="-128"/>
              </a:defRPr>
            </a:lvl4pPr>
            <a:lvl5pPr marL="2057400" indent="-228600"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buFont typeface="Wingdings" panose="05000000000000000000" pitchFamily="2" charset="2"/>
              <a:buChar char="u"/>
            </a:pPr>
            <a:r>
              <a:rPr lang="en-US" altLang="ja-JP" sz="2000" kern="0" dirty="0" smtClean="0">
                <a:solidFill>
                  <a:schemeClr val="bg1"/>
                </a:solidFill>
              </a:rPr>
              <a:t>2020</a:t>
            </a:r>
            <a:r>
              <a:rPr lang="ja-JP" altLang="en-US" sz="2000" kern="0" dirty="0">
                <a:solidFill>
                  <a:schemeClr val="bg1"/>
                </a:solidFill>
              </a:rPr>
              <a:t>年目標：単位</a:t>
            </a:r>
            <a:r>
              <a:rPr lang="en-US" altLang="ja-JP" sz="2000" kern="0" dirty="0">
                <a:solidFill>
                  <a:schemeClr val="bg1"/>
                </a:solidFill>
              </a:rPr>
              <a:t>GDP</a:t>
            </a:r>
            <a:r>
              <a:rPr lang="ja-JP" altLang="en-US" sz="2000" kern="0" dirty="0">
                <a:solidFill>
                  <a:schemeClr val="bg1"/>
                </a:solidFill>
              </a:rPr>
              <a:t>当たりの</a:t>
            </a:r>
            <a:r>
              <a:rPr lang="en-US" altLang="ja-JP" sz="2000" kern="0" dirty="0">
                <a:solidFill>
                  <a:schemeClr val="bg1"/>
                </a:solidFill>
              </a:rPr>
              <a:t>CO2</a:t>
            </a:r>
            <a:r>
              <a:rPr lang="ja-JP" altLang="en-US" sz="2000" kern="0" dirty="0">
                <a:solidFill>
                  <a:schemeClr val="bg1"/>
                </a:solidFill>
              </a:rPr>
              <a:t>排出</a:t>
            </a:r>
            <a:r>
              <a:rPr lang="ja-JP" altLang="en-US" sz="2000" kern="0" dirty="0" smtClean="0">
                <a:solidFill>
                  <a:schemeClr val="bg1"/>
                </a:solidFill>
              </a:rPr>
              <a:t>を</a:t>
            </a:r>
            <a:r>
              <a:rPr lang="en-US" altLang="ja-JP" sz="2000" kern="0" dirty="0" smtClean="0">
                <a:solidFill>
                  <a:schemeClr val="bg1"/>
                </a:solidFill>
              </a:rPr>
              <a:t>05</a:t>
            </a:r>
            <a:r>
              <a:rPr lang="ja-JP" altLang="en-US" sz="2000" kern="0" dirty="0">
                <a:solidFill>
                  <a:schemeClr val="bg1"/>
                </a:solidFill>
              </a:rPr>
              <a:t>年比</a:t>
            </a:r>
            <a:r>
              <a:rPr lang="en-US" altLang="ja-JP" sz="2000" kern="0" dirty="0">
                <a:solidFill>
                  <a:schemeClr val="bg1"/>
                </a:solidFill>
              </a:rPr>
              <a:t>40-45%</a:t>
            </a:r>
            <a:r>
              <a:rPr lang="ja-JP" altLang="en-US" sz="2000" kern="0" dirty="0">
                <a:solidFill>
                  <a:schemeClr val="bg1"/>
                </a:solidFill>
              </a:rPr>
              <a:t>削減</a:t>
            </a:r>
          </a:p>
          <a:p>
            <a:pPr>
              <a:buFont typeface="Wingdings" panose="05000000000000000000" pitchFamily="2" charset="2"/>
              <a:buChar char="u"/>
            </a:pPr>
            <a:r>
              <a:rPr lang="en-US" altLang="ja-JP" sz="2000" kern="0" dirty="0" smtClean="0">
                <a:solidFill>
                  <a:schemeClr val="bg1"/>
                </a:solidFill>
              </a:rPr>
              <a:t>2030</a:t>
            </a:r>
            <a:r>
              <a:rPr lang="ja-JP" altLang="en-US" sz="2000" kern="0" dirty="0" smtClean="0">
                <a:solidFill>
                  <a:schemeClr val="bg1"/>
                </a:solidFill>
              </a:rPr>
              <a:t>年目標</a:t>
            </a:r>
            <a:r>
              <a:rPr lang="en-US" altLang="ja-JP" sz="2000" kern="0" dirty="0" smtClean="0">
                <a:solidFill>
                  <a:schemeClr val="bg1"/>
                </a:solidFill>
              </a:rPr>
              <a:t>:</a:t>
            </a:r>
            <a:r>
              <a:rPr lang="ja-JP" altLang="en-US" sz="2000" kern="0" dirty="0" smtClean="0">
                <a:solidFill>
                  <a:schemeClr val="bg1"/>
                </a:solidFill>
              </a:rPr>
              <a:t> </a:t>
            </a:r>
            <a:r>
              <a:rPr lang="en-US" altLang="ja-JP" sz="2000" kern="0" dirty="0">
                <a:solidFill>
                  <a:schemeClr val="bg1"/>
                </a:solidFill>
              </a:rPr>
              <a:t>30</a:t>
            </a:r>
            <a:r>
              <a:rPr lang="ja-JP" altLang="en-US" sz="2000" kern="0" dirty="0">
                <a:solidFill>
                  <a:schemeClr val="bg1"/>
                </a:solidFill>
              </a:rPr>
              <a:t>年以前のなるべく早い時期</a:t>
            </a:r>
            <a:r>
              <a:rPr lang="ja-JP" altLang="en-US" sz="2000" kern="0" dirty="0" smtClean="0">
                <a:solidFill>
                  <a:schemeClr val="bg1"/>
                </a:solidFill>
              </a:rPr>
              <a:t>に</a:t>
            </a:r>
            <a:r>
              <a:rPr lang="en-US" altLang="ja-JP" sz="2000" kern="0" dirty="0" smtClean="0">
                <a:solidFill>
                  <a:schemeClr val="bg1"/>
                </a:solidFill>
              </a:rPr>
              <a:t>CO</a:t>
            </a:r>
            <a:r>
              <a:rPr lang="en-US" altLang="ja-JP" sz="1600" kern="0" dirty="0" smtClean="0">
                <a:solidFill>
                  <a:schemeClr val="bg1"/>
                </a:solidFill>
              </a:rPr>
              <a:t>2</a:t>
            </a:r>
            <a:r>
              <a:rPr lang="ja-JP" altLang="en-US" sz="2000" kern="0" dirty="0">
                <a:solidFill>
                  <a:schemeClr val="bg1"/>
                </a:solidFill>
              </a:rPr>
              <a:t>排出量を頭打ち（ピークアウト</a:t>
            </a:r>
            <a:r>
              <a:rPr lang="ja-JP" altLang="en-US" sz="2000" kern="0" dirty="0" smtClean="0">
                <a:solidFill>
                  <a:schemeClr val="bg1"/>
                </a:solidFill>
              </a:rPr>
              <a:t>）</a:t>
            </a:r>
            <a:endParaRPr lang="ja-JP" altLang="en-US" sz="2000" kern="0" dirty="0">
              <a:solidFill>
                <a:schemeClr val="bg1"/>
              </a:solidFill>
            </a:endParaRPr>
          </a:p>
        </p:txBody>
      </p:sp>
      <p:sp>
        <p:nvSpPr>
          <p:cNvPr id="8" name="正方形/長方形 7"/>
          <p:cNvSpPr/>
          <p:nvPr/>
        </p:nvSpPr>
        <p:spPr>
          <a:xfrm>
            <a:off x="179512" y="6577607"/>
            <a:ext cx="7976864" cy="307777"/>
          </a:xfrm>
          <a:prstGeom prst="rect">
            <a:avLst/>
          </a:prstGeom>
        </p:spPr>
        <p:txBody>
          <a:bodyPr wrap="none">
            <a:spAutoFit/>
          </a:bodyPr>
          <a:lstStyle/>
          <a:p>
            <a:r>
              <a:rPr lang="en-US" altLang="ja-JP" sz="1400" dirty="0" smtClean="0"/>
              <a:t>(</a:t>
            </a:r>
            <a:r>
              <a:rPr lang="ja-JP" altLang="en-US" sz="1400" dirty="0" smtClean="0"/>
              <a:t>出典）</a:t>
            </a:r>
            <a:r>
              <a:rPr lang="en-US" altLang="ja-JP" sz="1400" dirty="0" smtClean="0"/>
              <a:t>IGES</a:t>
            </a:r>
            <a:r>
              <a:rPr lang="ja-JP" altLang="en-US" sz="1400" dirty="0" smtClean="0"/>
              <a:t>ワーキングペーパー</a:t>
            </a:r>
            <a:r>
              <a:rPr lang="en-US" altLang="ja-JP" sz="1400" dirty="0" smtClean="0"/>
              <a:t>2014-05</a:t>
            </a:r>
            <a:r>
              <a:rPr lang="ja-JP" altLang="en-US" sz="1400" dirty="0" smtClean="0"/>
              <a:t>「</a:t>
            </a:r>
            <a:r>
              <a:rPr lang="en-US" altLang="en-US" sz="1400" dirty="0" smtClean="0"/>
              <a:t>2020</a:t>
            </a:r>
            <a:r>
              <a:rPr lang="ja-JP" altLang="en-US" sz="1400" dirty="0" smtClean="0"/>
              <a:t>年以降の気候変動対策に関する米中合意目標の評価」</a:t>
            </a:r>
            <a:endParaRPr lang="en-US" sz="1400" dirty="0" smtClean="0"/>
          </a:p>
        </p:txBody>
      </p:sp>
      <p:sp>
        <p:nvSpPr>
          <p:cNvPr id="9" name="正方形/長方形 8"/>
          <p:cNvSpPr/>
          <p:nvPr/>
        </p:nvSpPr>
        <p:spPr>
          <a:xfrm>
            <a:off x="2411760" y="2492896"/>
            <a:ext cx="3218229" cy="523220"/>
          </a:xfrm>
          <a:prstGeom prst="rect">
            <a:avLst/>
          </a:prstGeom>
        </p:spPr>
        <p:txBody>
          <a:bodyPr wrap="square">
            <a:spAutoFit/>
          </a:bodyPr>
          <a:lstStyle/>
          <a:p>
            <a:pPr marL="0" lvl="1">
              <a:buFont typeface="Arial" panose="020B0604020202020204" pitchFamily="34" charset="0"/>
              <a:buChar char="•"/>
            </a:pPr>
            <a:r>
              <a:rPr lang="ja-JP" altLang="en-US" sz="1400" b="1" kern="0" dirty="0" smtClean="0">
                <a:solidFill>
                  <a:srgbClr val="FF0000"/>
                </a:solidFill>
              </a:rPr>
              <a:t> 野心度</a:t>
            </a:r>
            <a:r>
              <a:rPr lang="ja-JP" altLang="en-US" sz="1400" b="1" kern="0" dirty="0">
                <a:solidFill>
                  <a:srgbClr val="FF0000"/>
                </a:solidFill>
              </a:rPr>
              <a:t>：</a:t>
            </a:r>
            <a:r>
              <a:rPr lang="en-US" altLang="ja-JP" sz="1400" b="1" kern="0" dirty="0">
                <a:solidFill>
                  <a:srgbClr val="FF0000"/>
                </a:solidFill>
              </a:rPr>
              <a:t>2℃</a:t>
            </a:r>
            <a:r>
              <a:rPr lang="ja-JP" altLang="en-US" sz="1400" b="1" kern="0" dirty="0">
                <a:solidFill>
                  <a:srgbClr val="FF0000"/>
                </a:solidFill>
              </a:rPr>
              <a:t>目標達成には不十分</a:t>
            </a:r>
          </a:p>
          <a:p>
            <a:pPr marL="0" lvl="1">
              <a:buFont typeface="Arial" panose="020B0604020202020204" pitchFamily="34" charset="0"/>
              <a:buChar char="•"/>
            </a:pPr>
            <a:r>
              <a:rPr lang="ja-JP" altLang="en-US" sz="1400" b="1" kern="0" dirty="0" smtClean="0">
                <a:solidFill>
                  <a:srgbClr val="FF0000"/>
                </a:solidFill>
              </a:rPr>
              <a:t> 達成</a:t>
            </a:r>
            <a:r>
              <a:rPr lang="ja-JP" altLang="en-US" sz="1400" b="1" kern="0" dirty="0">
                <a:solidFill>
                  <a:srgbClr val="FF0000"/>
                </a:solidFill>
              </a:rPr>
              <a:t>可能性：現行の施策では不十分</a:t>
            </a:r>
          </a:p>
        </p:txBody>
      </p:sp>
    </p:spTree>
    <p:extLst>
      <p:ext uri="{BB962C8B-B14F-4D97-AF65-F5344CB8AC3E}">
        <p14:creationId xmlns:p14="http://schemas.microsoft.com/office/powerpoint/2010/main" val="4044740278"/>
      </p:ext>
    </p:extLst>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9" y="274638"/>
            <a:ext cx="8830566" cy="706090"/>
          </a:xfrm>
        </p:spPr>
        <p:txBody>
          <a:bodyPr>
            <a:normAutofit fontScale="90000"/>
          </a:bodyPr>
          <a:lstStyle/>
          <a:p>
            <a:r>
              <a:rPr lang="ja-JP" altLang="en-US" sz="3600" dirty="0" smtClean="0"/>
              <a:t>日本の中長期排出パス（</a:t>
            </a:r>
            <a:r>
              <a:rPr lang="en-US" altLang="ja-JP" sz="3600" dirty="0" smtClean="0"/>
              <a:t>LIMITS</a:t>
            </a:r>
            <a:r>
              <a:rPr lang="ja-JP" altLang="en-US" sz="3600" dirty="0"/>
              <a:t>プロジェクトの例）</a:t>
            </a:r>
            <a:endParaRPr lang="en-US" sz="3600" dirty="0"/>
          </a:p>
        </p:txBody>
      </p:sp>
      <p:pic>
        <p:nvPicPr>
          <p:cNvPr id="6" name="図 5"/>
          <p:cNvPicPr>
            <a:picLocks noChangeAspect="1"/>
          </p:cNvPicPr>
          <p:nvPr/>
        </p:nvPicPr>
        <p:blipFill>
          <a:blip r:embed="rId2"/>
          <a:stretch>
            <a:fillRect/>
          </a:stretch>
        </p:blipFill>
        <p:spPr>
          <a:xfrm>
            <a:off x="323528" y="2420888"/>
            <a:ext cx="8672252" cy="4441132"/>
          </a:xfrm>
          <a:prstGeom prst="rect">
            <a:avLst/>
          </a:prstGeom>
        </p:spPr>
      </p:pic>
      <p:sp>
        <p:nvSpPr>
          <p:cNvPr id="7" name="正方形/長方形 6"/>
          <p:cNvSpPr/>
          <p:nvPr/>
        </p:nvSpPr>
        <p:spPr>
          <a:xfrm>
            <a:off x="-108520" y="6546830"/>
            <a:ext cx="2526654" cy="338554"/>
          </a:xfrm>
          <a:prstGeom prst="rect">
            <a:avLst/>
          </a:prstGeom>
        </p:spPr>
        <p:txBody>
          <a:bodyPr wrap="none">
            <a:spAutoFit/>
          </a:bodyPr>
          <a:lstStyle/>
          <a:p>
            <a:r>
              <a:rPr lang="ja-JP" altLang="en-US" sz="1600" dirty="0" smtClean="0">
                <a:solidFill>
                  <a:srgbClr val="000000"/>
                </a:solidFill>
                <a:latin typeface="ＭＳ Ｐゴシック" panose="020B0600070205080204" pitchFamily="50" charset="-128"/>
                <a:ea typeface="ＭＳ Ｐゴシック" panose="020B0600070205080204" pitchFamily="50" charset="-128"/>
              </a:rPr>
              <a:t>出典</a:t>
            </a:r>
            <a:r>
              <a:rPr lang="en-US" altLang="ja-JP" sz="1600" dirty="0" smtClean="0">
                <a:solidFill>
                  <a:srgbClr val="000000"/>
                </a:solidFill>
                <a:latin typeface="ＭＳ Ｐゴシック" panose="020B0600070205080204" pitchFamily="50" charset="-128"/>
                <a:ea typeface="ＭＳ Ｐゴシック" panose="020B0600070205080204" pitchFamily="50" charset="-128"/>
              </a:rPr>
              <a:t>: </a:t>
            </a:r>
            <a:r>
              <a:rPr lang="en-US" altLang="ja-JP" sz="1600" dirty="0">
                <a:solidFill>
                  <a:srgbClr val="000000"/>
                </a:solidFill>
                <a:latin typeface="ＭＳ Ｐゴシック" panose="020B0600070205080204" pitchFamily="50" charset="-128"/>
                <a:ea typeface="ＭＳ Ｐゴシック" panose="020B0600070205080204" pitchFamily="50" charset="-128"/>
              </a:rPr>
              <a:t>EU AMPERE Project</a:t>
            </a:r>
            <a:r>
              <a:rPr lang="en-US" altLang="ja-JP" sz="1600" dirty="0"/>
              <a:t> </a:t>
            </a:r>
            <a:endParaRPr lang="ja-JP" altLang="en-US" sz="1600" dirty="0"/>
          </a:p>
        </p:txBody>
      </p:sp>
      <p:sp>
        <p:nvSpPr>
          <p:cNvPr id="8" name="コンテンツ プレースホルダー 2"/>
          <p:cNvSpPr txBox="1">
            <a:spLocks/>
          </p:cNvSpPr>
          <p:nvPr/>
        </p:nvSpPr>
        <p:spPr bwMode="auto">
          <a:xfrm>
            <a:off x="323528" y="958480"/>
            <a:ext cx="8830567" cy="123471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rgbClr val="292929"/>
                </a:solidFill>
                <a:latin typeface="+mn-lt"/>
                <a:ea typeface="ＭＳ Ｐゴシック" pitchFamily="50" charset="-128"/>
                <a:cs typeface="+mn-cs"/>
              </a:defRPr>
            </a:lvl1pPr>
            <a:lvl2pPr marL="742950" indent="-285750" algn="l" rtl="0" eaLnBrk="0" fontAlgn="base" hangingPunct="0">
              <a:spcBef>
                <a:spcPct val="20000"/>
              </a:spcBef>
              <a:spcAft>
                <a:spcPct val="0"/>
              </a:spcAft>
              <a:buChar char="–"/>
              <a:defRPr kumimoji="1" sz="2800">
                <a:solidFill>
                  <a:srgbClr val="292929"/>
                </a:solidFill>
                <a:latin typeface="+mn-lt"/>
                <a:ea typeface="ＭＳ Ｐゴシック" pitchFamily="50" charset="-128"/>
              </a:defRPr>
            </a:lvl2pPr>
            <a:lvl3pPr marL="1143000" indent="-228600" algn="l" rtl="0" eaLnBrk="0" fontAlgn="base" hangingPunct="0">
              <a:spcBef>
                <a:spcPct val="20000"/>
              </a:spcBef>
              <a:spcAft>
                <a:spcPct val="0"/>
              </a:spcAft>
              <a:buChar char="•"/>
              <a:defRPr kumimoji="1" sz="2400">
                <a:solidFill>
                  <a:srgbClr val="292929"/>
                </a:solidFill>
                <a:latin typeface="+mn-lt"/>
                <a:ea typeface="ＭＳ Ｐゴシック" pitchFamily="50" charset="-128"/>
              </a:defRPr>
            </a:lvl3pPr>
            <a:lvl4pPr marL="1600200" indent="-228600" algn="l" rtl="0" eaLnBrk="0" fontAlgn="base" hangingPunct="0">
              <a:spcBef>
                <a:spcPct val="20000"/>
              </a:spcBef>
              <a:spcAft>
                <a:spcPct val="0"/>
              </a:spcAft>
              <a:buChar char="–"/>
              <a:defRPr kumimoji="1" sz="2000">
                <a:solidFill>
                  <a:srgbClr val="292929"/>
                </a:solidFill>
                <a:latin typeface="+mn-lt"/>
                <a:ea typeface="ＭＳ Ｐゴシック" pitchFamily="50" charset="-128"/>
              </a:defRPr>
            </a:lvl4pPr>
            <a:lvl5pPr marL="2057400" indent="-228600"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342900" lvl="2" indent="-342900">
              <a:lnSpc>
                <a:spcPct val="120000"/>
              </a:lnSpc>
              <a:buFont typeface="Wingdings" panose="05000000000000000000" pitchFamily="2" charset="2"/>
              <a:buChar char="u"/>
            </a:pPr>
            <a:r>
              <a:rPr lang="en-US" altLang="ja-JP" sz="2000" dirty="0">
                <a:solidFill>
                  <a:schemeClr val="bg1"/>
                </a:solidFill>
              </a:rPr>
              <a:t>BAU</a:t>
            </a:r>
            <a:r>
              <a:rPr lang="ja-JP" altLang="en-US" sz="2000" dirty="0">
                <a:solidFill>
                  <a:schemeClr val="bg1"/>
                </a:solidFill>
              </a:rPr>
              <a:t>だと</a:t>
            </a:r>
            <a:r>
              <a:rPr lang="en-US" altLang="ja-JP" sz="2000" dirty="0">
                <a:solidFill>
                  <a:schemeClr val="bg1"/>
                </a:solidFill>
              </a:rPr>
              <a:t>2050</a:t>
            </a:r>
            <a:r>
              <a:rPr lang="ja-JP" altLang="en-US" sz="2000" dirty="0">
                <a:solidFill>
                  <a:schemeClr val="bg1"/>
                </a:solidFill>
              </a:rPr>
              <a:t>年までに</a:t>
            </a:r>
            <a:r>
              <a:rPr lang="en-US" altLang="ja-JP" sz="2000" dirty="0">
                <a:solidFill>
                  <a:schemeClr val="bg1"/>
                </a:solidFill>
              </a:rPr>
              <a:t>16~17</a:t>
            </a:r>
            <a:r>
              <a:rPr lang="ja-JP" altLang="en-US" sz="2000" dirty="0">
                <a:solidFill>
                  <a:schemeClr val="bg1"/>
                </a:solidFill>
              </a:rPr>
              <a:t>％の削減（</a:t>
            </a:r>
            <a:r>
              <a:rPr lang="en-US" altLang="ja-JP" sz="2000" dirty="0">
                <a:solidFill>
                  <a:schemeClr val="bg1"/>
                </a:solidFill>
              </a:rPr>
              <a:t>2005</a:t>
            </a:r>
            <a:r>
              <a:rPr lang="ja-JP" altLang="en-US" sz="2000" dirty="0">
                <a:solidFill>
                  <a:schemeClr val="bg1"/>
                </a:solidFill>
              </a:rPr>
              <a:t>年比）</a:t>
            </a:r>
          </a:p>
          <a:p>
            <a:pPr marL="342900" lvl="2" indent="-342900">
              <a:lnSpc>
                <a:spcPct val="120000"/>
              </a:lnSpc>
              <a:buFont typeface="Wingdings" panose="05000000000000000000" pitchFamily="2" charset="2"/>
              <a:buChar char="u"/>
            </a:pPr>
            <a:r>
              <a:rPr lang="en-US" altLang="ja-JP" sz="2000" dirty="0">
                <a:solidFill>
                  <a:schemeClr val="bg1"/>
                </a:solidFill>
              </a:rPr>
              <a:t>2</a:t>
            </a:r>
            <a:r>
              <a:rPr lang="ja-JP" altLang="en-US" sz="2000" dirty="0">
                <a:solidFill>
                  <a:schemeClr val="bg1"/>
                </a:solidFill>
              </a:rPr>
              <a:t>度シナリオ（</a:t>
            </a:r>
            <a:r>
              <a:rPr lang="en-US" altLang="ja-JP" sz="2000" dirty="0">
                <a:solidFill>
                  <a:schemeClr val="bg1"/>
                </a:solidFill>
              </a:rPr>
              <a:t>450ppm</a:t>
            </a:r>
            <a:r>
              <a:rPr lang="ja-JP" altLang="en-US" sz="2000" dirty="0">
                <a:solidFill>
                  <a:schemeClr val="bg1"/>
                </a:solidFill>
              </a:rPr>
              <a:t>）：</a:t>
            </a:r>
            <a:r>
              <a:rPr lang="en-US" altLang="ja-JP" sz="2000" dirty="0">
                <a:solidFill>
                  <a:schemeClr val="bg1"/>
                </a:solidFill>
              </a:rPr>
              <a:t>2030</a:t>
            </a:r>
            <a:r>
              <a:rPr lang="ja-JP" altLang="en-US" sz="2000" dirty="0">
                <a:solidFill>
                  <a:schemeClr val="bg1"/>
                </a:solidFill>
              </a:rPr>
              <a:t>年までに</a:t>
            </a:r>
            <a:r>
              <a:rPr lang="en-US" altLang="ja-JP" sz="2000" dirty="0">
                <a:solidFill>
                  <a:schemeClr val="bg1"/>
                </a:solidFill>
              </a:rPr>
              <a:t>20</a:t>
            </a:r>
            <a:r>
              <a:rPr lang="ja-JP" altLang="en-US" sz="2000" dirty="0">
                <a:solidFill>
                  <a:schemeClr val="bg1"/>
                </a:solidFill>
              </a:rPr>
              <a:t>％の削減、</a:t>
            </a:r>
            <a:r>
              <a:rPr lang="en-US" altLang="ja-JP" sz="2000" dirty="0">
                <a:solidFill>
                  <a:schemeClr val="bg1"/>
                </a:solidFill>
              </a:rPr>
              <a:t>2050</a:t>
            </a:r>
            <a:r>
              <a:rPr lang="ja-JP" altLang="en-US" sz="2000" dirty="0">
                <a:solidFill>
                  <a:schemeClr val="bg1"/>
                </a:solidFill>
              </a:rPr>
              <a:t>年までに</a:t>
            </a:r>
            <a:r>
              <a:rPr lang="en-US" altLang="ja-JP" sz="2000" dirty="0">
                <a:solidFill>
                  <a:schemeClr val="bg1"/>
                </a:solidFill>
              </a:rPr>
              <a:t>70</a:t>
            </a:r>
            <a:r>
              <a:rPr lang="ja-JP" altLang="en-US" sz="2000" dirty="0">
                <a:solidFill>
                  <a:schemeClr val="bg1"/>
                </a:solidFill>
              </a:rPr>
              <a:t>％の</a:t>
            </a:r>
            <a:r>
              <a:rPr lang="ja-JP" altLang="en-US" sz="2000" dirty="0" smtClean="0">
                <a:solidFill>
                  <a:schemeClr val="bg1"/>
                </a:solidFill>
              </a:rPr>
              <a:t>削減（全球的に等しい炭素価格の導入＝</a:t>
            </a:r>
            <a:r>
              <a:rPr lang="en-US" altLang="ja-JP" sz="2000" dirty="0" smtClean="0">
                <a:solidFill>
                  <a:schemeClr val="bg1"/>
                </a:solidFill>
              </a:rPr>
              <a:t>Equal</a:t>
            </a:r>
            <a:r>
              <a:rPr lang="ja-JP" altLang="en-US" sz="2000" dirty="0" smtClean="0">
                <a:solidFill>
                  <a:schemeClr val="bg1"/>
                </a:solidFill>
              </a:rPr>
              <a:t> </a:t>
            </a:r>
            <a:r>
              <a:rPr lang="en-US" altLang="ja-JP" sz="2000" dirty="0" smtClean="0">
                <a:solidFill>
                  <a:schemeClr val="bg1"/>
                </a:solidFill>
              </a:rPr>
              <a:t>MAC</a:t>
            </a:r>
            <a:r>
              <a:rPr lang="ja-JP" altLang="en-US" sz="2000" dirty="0" smtClean="0">
                <a:solidFill>
                  <a:schemeClr val="bg1"/>
                </a:solidFill>
              </a:rPr>
              <a:t>シナリオでの比較）。</a:t>
            </a:r>
            <a:endParaRPr lang="en-US" altLang="ja-JP" sz="1800" u="sng" dirty="0">
              <a:solidFill>
                <a:schemeClr val="bg1"/>
              </a:solidFill>
            </a:endParaRPr>
          </a:p>
        </p:txBody>
      </p:sp>
      <p:sp>
        <p:nvSpPr>
          <p:cNvPr id="9" name="テキスト ボックス 8"/>
          <p:cNvSpPr txBox="1"/>
          <p:nvPr/>
        </p:nvSpPr>
        <p:spPr>
          <a:xfrm rot="16200000">
            <a:off x="-822333" y="4267836"/>
            <a:ext cx="2736305" cy="338554"/>
          </a:xfrm>
          <a:prstGeom prst="rect">
            <a:avLst/>
          </a:prstGeom>
          <a:solidFill>
            <a:schemeClr val="bg1"/>
          </a:solidFill>
        </p:spPr>
        <p:txBody>
          <a:bodyPr wrap="square" rtlCol="0">
            <a:spAutoFit/>
          </a:bodyPr>
          <a:lstStyle/>
          <a:p>
            <a:pPr algn="ctr"/>
            <a:r>
              <a:rPr kumimoji="1" lang="en-US" altLang="ja-JP" sz="1600" dirty="0" smtClean="0"/>
              <a:t>2005</a:t>
            </a:r>
            <a:r>
              <a:rPr kumimoji="1" lang="ja-JP" altLang="en-US" sz="1600" dirty="0" smtClean="0"/>
              <a:t>年比の相対的排出量</a:t>
            </a:r>
            <a:endParaRPr kumimoji="1" lang="ja-JP" altLang="en-US" sz="1600" dirty="0"/>
          </a:p>
        </p:txBody>
      </p:sp>
      <p:sp>
        <p:nvSpPr>
          <p:cNvPr id="4" name="円/楕円 3"/>
          <p:cNvSpPr/>
          <p:nvPr/>
        </p:nvSpPr>
        <p:spPr>
          <a:xfrm>
            <a:off x="5292080" y="3717032"/>
            <a:ext cx="360040" cy="288032"/>
          </a:xfrm>
          <a:prstGeom prst="ellipse">
            <a:avLst/>
          </a:prstGeom>
          <a:noFill/>
          <a:ln>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smtClean="0">
              <a:solidFill>
                <a:schemeClr val="tx1"/>
              </a:solidFill>
              <a:effectLst>
                <a:outerShdw blurRad="38100" dist="38100" dir="2700000" algn="tl">
                  <a:srgbClr val="000000">
                    <a:alpha val="43137"/>
                  </a:srgbClr>
                </a:outerShdw>
              </a:effectLst>
            </a:endParaRPr>
          </a:p>
        </p:txBody>
      </p:sp>
      <p:cxnSp>
        <p:nvCxnSpPr>
          <p:cNvPr id="10" name="直線コネクタ 9"/>
          <p:cNvCxnSpPr/>
          <p:nvPr/>
        </p:nvCxnSpPr>
        <p:spPr>
          <a:xfrm>
            <a:off x="5448036" y="3993032"/>
            <a:ext cx="36004" cy="2304256"/>
          </a:xfrm>
          <a:prstGeom prst="line">
            <a:avLst/>
          </a:prstGeom>
          <a:ln w="38100">
            <a:solidFill>
              <a:srgbClr val="FF0000"/>
            </a:solidFill>
            <a:headEnd type="triangle"/>
            <a:tailEnd type="none" w="med" len="lg"/>
          </a:ln>
        </p:spPr>
        <p:style>
          <a:lnRef idx="1">
            <a:schemeClr val="accent1"/>
          </a:lnRef>
          <a:fillRef idx="0">
            <a:schemeClr val="accent1"/>
          </a:fillRef>
          <a:effectRef idx="0">
            <a:schemeClr val="accent1"/>
          </a:effectRef>
          <a:fontRef idx="minor">
            <a:schemeClr val="tx1"/>
          </a:fontRef>
        </p:style>
      </p:cxnSp>
      <p:sp>
        <p:nvSpPr>
          <p:cNvPr id="15" name="円/楕円 14"/>
          <p:cNvSpPr/>
          <p:nvPr/>
        </p:nvSpPr>
        <p:spPr>
          <a:xfrm>
            <a:off x="8460432" y="5145160"/>
            <a:ext cx="360040" cy="288032"/>
          </a:xfrm>
          <a:prstGeom prst="ellipse">
            <a:avLst/>
          </a:prstGeom>
          <a:noFill/>
          <a:ln>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smtClean="0">
              <a:solidFill>
                <a:schemeClr val="tx1"/>
              </a:solidFill>
              <a:effectLst>
                <a:outerShdw blurRad="38100" dist="38100" dir="2700000" algn="tl">
                  <a:srgbClr val="000000">
                    <a:alpha val="43137"/>
                  </a:srgbClr>
                </a:outerShdw>
              </a:effectLst>
            </a:endParaRPr>
          </a:p>
        </p:txBody>
      </p:sp>
      <p:cxnSp>
        <p:nvCxnSpPr>
          <p:cNvPr id="16" name="直線コネクタ 15"/>
          <p:cNvCxnSpPr>
            <a:stCxn id="15" idx="4"/>
          </p:cNvCxnSpPr>
          <p:nvPr/>
        </p:nvCxnSpPr>
        <p:spPr>
          <a:xfrm>
            <a:off x="8640452" y="5433192"/>
            <a:ext cx="0" cy="781381"/>
          </a:xfrm>
          <a:prstGeom prst="line">
            <a:avLst/>
          </a:prstGeom>
          <a:ln w="38100">
            <a:solidFill>
              <a:srgbClr val="FF0000"/>
            </a:solidFill>
            <a:headEnd type="triangle"/>
            <a:tailEnd type="none" w="med" len="lg"/>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3406627" y="4050486"/>
            <a:ext cx="1959191" cy="400110"/>
          </a:xfrm>
          <a:prstGeom prst="rect">
            <a:avLst/>
          </a:prstGeom>
          <a:noFill/>
        </p:spPr>
        <p:txBody>
          <a:bodyPr wrap="none" rtlCol="0">
            <a:spAutoFit/>
          </a:bodyPr>
          <a:lstStyle/>
          <a:p>
            <a:r>
              <a:rPr kumimoji="1" lang="en-US" altLang="ja-JP" dirty="0" smtClean="0">
                <a:solidFill>
                  <a:srgbClr val="FF0000"/>
                </a:solidFill>
              </a:rPr>
              <a:t>2005</a:t>
            </a:r>
            <a:r>
              <a:rPr kumimoji="1" lang="ja-JP" altLang="en-US" dirty="0" smtClean="0">
                <a:solidFill>
                  <a:srgbClr val="FF0000"/>
                </a:solidFill>
              </a:rPr>
              <a:t>年比</a:t>
            </a:r>
            <a:r>
              <a:rPr kumimoji="1" lang="en-US" altLang="ja-JP" dirty="0" smtClean="0">
                <a:solidFill>
                  <a:srgbClr val="FF0000"/>
                </a:solidFill>
              </a:rPr>
              <a:t>-20</a:t>
            </a:r>
            <a:r>
              <a:rPr kumimoji="1" lang="ja-JP" altLang="en-US" dirty="0" smtClean="0">
                <a:solidFill>
                  <a:srgbClr val="FF0000"/>
                </a:solidFill>
              </a:rPr>
              <a:t>％</a:t>
            </a:r>
            <a:endParaRPr kumimoji="1" lang="ja-JP" altLang="en-US" dirty="0">
              <a:solidFill>
                <a:srgbClr val="FF0000"/>
              </a:solidFill>
            </a:endParaRPr>
          </a:p>
        </p:txBody>
      </p:sp>
      <p:sp>
        <p:nvSpPr>
          <p:cNvPr id="19" name="テキスト ボックス 18"/>
          <p:cNvSpPr txBox="1"/>
          <p:nvPr/>
        </p:nvSpPr>
        <p:spPr>
          <a:xfrm>
            <a:off x="6591251" y="5520838"/>
            <a:ext cx="1959191" cy="400110"/>
          </a:xfrm>
          <a:prstGeom prst="rect">
            <a:avLst/>
          </a:prstGeom>
          <a:noFill/>
        </p:spPr>
        <p:txBody>
          <a:bodyPr wrap="none" rtlCol="0">
            <a:spAutoFit/>
          </a:bodyPr>
          <a:lstStyle/>
          <a:p>
            <a:r>
              <a:rPr kumimoji="1" lang="en-US" altLang="ja-JP" dirty="0" smtClean="0">
                <a:solidFill>
                  <a:srgbClr val="FF0000"/>
                </a:solidFill>
              </a:rPr>
              <a:t>2005</a:t>
            </a:r>
            <a:r>
              <a:rPr kumimoji="1" lang="ja-JP" altLang="en-US" dirty="0" smtClean="0">
                <a:solidFill>
                  <a:srgbClr val="FF0000"/>
                </a:solidFill>
              </a:rPr>
              <a:t>年比</a:t>
            </a:r>
            <a:r>
              <a:rPr kumimoji="1" lang="en-US" altLang="ja-JP" dirty="0" smtClean="0">
                <a:solidFill>
                  <a:srgbClr val="FF0000"/>
                </a:solidFill>
              </a:rPr>
              <a:t>-70</a:t>
            </a:r>
            <a:r>
              <a:rPr kumimoji="1" lang="ja-JP" altLang="en-US" dirty="0" smtClean="0">
                <a:solidFill>
                  <a:srgbClr val="FF0000"/>
                </a:solidFill>
              </a:rPr>
              <a:t>％</a:t>
            </a:r>
            <a:endParaRPr kumimoji="1" lang="ja-JP" altLang="en-US" dirty="0">
              <a:solidFill>
                <a:srgbClr val="FF0000"/>
              </a:solidFill>
            </a:endParaRPr>
          </a:p>
        </p:txBody>
      </p:sp>
    </p:spTree>
    <p:extLst>
      <p:ext uri="{BB962C8B-B14F-4D97-AF65-F5344CB8AC3E}">
        <p14:creationId xmlns:p14="http://schemas.microsoft.com/office/powerpoint/2010/main" val="2675481567"/>
      </p:ext>
    </p:extLst>
  </p:cSld>
  <p:clrMapOvr>
    <a:masterClrMapping/>
  </p:clrMapOvr>
  <p:transition spd="slow">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902576" cy="850106"/>
          </a:xfrm>
        </p:spPr>
        <p:txBody>
          <a:bodyPr>
            <a:noAutofit/>
          </a:bodyPr>
          <a:lstStyle/>
          <a:p>
            <a:r>
              <a:rPr lang="en-US" sz="3600" dirty="0" smtClean="0"/>
              <a:t>Deep </a:t>
            </a:r>
            <a:r>
              <a:rPr lang="en-US" sz="3600" dirty="0" err="1" smtClean="0"/>
              <a:t>Decarbonization</a:t>
            </a:r>
            <a:r>
              <a:rPr lang="en-US" sz="3600" dirty="0" smtClean="0"/>
              <a:t> Pathways Project</a:t>
            </a:r>
            <a:br>
              <a:rPr lang="en-US" sz="3600" dirty="0" smtClean="0"/>
            </a:br>
            <a:r>
              <a:rPr lang="ja-JP" altLang="en-US" sz="3600" dirty="0" smtClean="0"/>
              <a:t>（脱炭素経路プロジェクト）</a:t>
            </a:r>
            <a:endParaRPr lang="en-US" sz="3600" dirty="0"/>
          </a:p>
        </p:txBody>
      </p:sp>
      <p:sp>
        <p:nvSpPr>
          <p:cNvPr id="3" name="コンテンツ プレースホルダ 2"/>
          <p:cNvSpPr>
            <a:spLocks noGrp="1"/>
          </p:cNvSpPr>
          <p:nvPr>
            <p:ph idx="1"/>
          </p:nvPr>
        </p:nvSpPr>
        <p:spPr>
          <a:xfrm>
            <a:off x="203031" y="1268760"/>
            <a:ext cx="8902576" cy="2051879"/>
          </a:xfrm>
        </p:spPr>
        <p:txBody>
          <a:bodyPr>
            <a:noAutofit/>
          </a:bodyPr>
          <a:lstStyle/>
          <a:p>
            <a:pPr marL="342900" lvl="2" indent="-342900">
              <a:lnSpc>
                <a:spcPct val="130000"/>
              </a:lnSpc>
              <a:buFont typeface="Wingdings" panose="05000000000000000000" pitchFamily="2" charset="2"/>
              <a:buChar char="u"/>
            </a:pPr>
            <a:r>
              <a:rPr lang="en-US" altLang="ja-JP" sz="1800" dirty="0" smtClean="0">
                <a:solidFill>
                  <a:schemeClr val="tx1"/>
                </a:solidFill>
              </a:rPr>
              <a:t>2℃</a:t>
            </a:r>
            <a:r>
              <a:rPr lang="ja-JP" altLang="en-US" sz="1800" dirty="0" smtClean="0">
                <a:solidFill>
                  <a:schemeClr val="tx1"/>
                </a:solidFill>
              </a:rPr>
              <a:t>目標達成へ向けて、主要排出国の大規模な脱炭素化実現への道筋を示すため、コロンビア大</a:t>
            </a:r>
            <a:r>
              <a:rPr lang="en-US" altLang="ja-JP" sz="1800" dirty="0" smtClean="0">
                <a:solidFill>
                  <a:schemeClr val="tx1"/>
                </a:solidFill>
              </a:rPr>
              <a:t>J. Sachs</a:t>
            </a:r>
            <a:r>
              <a:rPr lang="ja-JP" altLang="en-US" sz="1800" dirty="0" smtClean="0">
                <a:solidFill>
                  <a:schemeClr val="tx1"/>
                </a:solidFill>
              </a:rPr>
              <a:t>教授を中心に主要排出</a:t>
            </a:r>
            <a:r>
              <a:rPr lang="en-US" altLang="ja-JP" sz="1800" dirty="0" smtClean="0">
                <a:solidFill>
                  <a:schemeClr val="tx1"/>
                </a:solidFill>
              </a:rPr>
              <a:t>15</a:t>
            </a:r>
            <a:r>
              <a:rPr lang="ja-JP" altLang="en-US" sz="1800" dirty="0" smtClean="0">
                <a:solidFill>
                  <a:schemeClr val="tx1"/>
                </a:solidFill>
              </a:rPr>
              <a:t>カ国の研究チームが参加。</a:t>
            </a:r>
            <a:endParaRPr lang="en-US" altLang="ja-JP" sz="1800" baseline="30000" dirty="0" smtClean="0">
              <a:solidFill>
                <a:schemeClr val="tx1"/>
              </a:solidFill>
            </a:endParaRPr>
          </a:p>
          <a:p>
            <a:pPr marL="342900" lvl="2" indent="-342900">
              <a:lnSpc>
                <a:spcPct val="130000"/>
              </a:lnSpc>
              <a:buFont typeface="Wingdings" panose="05000000000000000000" pitchFamily="2" charset="2"/>
              <a:buChar char="u"/>
            </a:pPr>
            <a:r>
              <a:rPr lang="en-US" altLang="ja-JP" sz="1800" dirty="0" smtClean="0">
                <a:solidFill>
                  <a:schemeClr val="tx1"/>
                </a:solidFill>
              </a:rPr>
              <a:t>IPCC AR5</a:t>
            </a:r>
            <a:r>
              <a:rPr lang="ja-JP" altLang="en-US" sz="1800" dirty="0" smtClean="0">
                <a:solidFill>
                  <a:schemeClr val="tx1"/>
                </a:solidFill>
              </a:rPr>
              <a:t>では</a:t>
            </a:r>
            <a:r>
              <a:rPr lang="en-US" altLang="ja-JP" sz="1800" dirty="0" smtClean="0">
                <a:solidFill>
                  <a:schemeClr val="tx1"/>
                </a:solidFill>
              </a:rPr>
              <a:t>2℃</a:t>
            </a:r>
            <a:r>
              <a:rPr lang="ja-JP" altLang="en-US" sz="1800" dirty="0" smtClean="0">
                <a:solidFill>
                  <a:schemeClr val="tx1"/>
                </a:solidFill>
              </a:rPr>
              <a:t>目標達成の目安として、世界全体の</a:t>
            </a:r>
            <a:r>
              <a:rPr lang="en-US" altLang="ja-JP" sz="1800" dirty="0" smtClean="0">
                <a:solidFill>
                  <a:schemeClr val="tx1"/>
                </a:solidFill>
              </a:rPr>
              <a:t>GHG</a:t>
            </a:r>
            <a:r>
              <a:rPr lang="ja-JP" altLang="en-US" sz="1800" dirty="0" smtClean="0">
                <a:solidFill>
                  <a:schemeClr val="tx1"/>
                </a:solidFill>
              </a:rPr>
              <a:t>を</a:t>
            </a:r>
            <a:r>
              <a:rPr lang="en-US" altLang="ja-JP" sz="1800" dirty="0" smtClean="0">
                <a:solidFill>
                  <a:schemeClr val="tx1"/>
                </a:solidFill>
              </a:rPr>
              <a:t>2050</a:t>
            </a:r>
            <a:r>
              <a:rPr lang="ja-JP" altLang="en-US" sz="1800" dirty="0" smtClean="0">
                <a:solidFill>
                  <a:schemeClr val="tx1"/>
                </a:solidFill>
              </a:rPr>
              <a:t>年までに</a:t>
            </a:r>
            <a:r>
              <a:rPr lang="en-US" altLang="ja-JP" sz="1800" dirty="0" smtClean="0">
                <a:solidFill>
                  <a:schemeClr val="tx1"/>
                </a:solidFill>
              </a:rPr>
              <a:t>2010</a:t>
            </a:r>
            <a:r>
              <a:rPr lang="ja-JP" altLang="en-US" sz="1800" dirty="0" smtClean="0">
                <a:solidFill>
                  <a:schemeClr val="tx1"/>
                </a:solidFill>
              </a:rPr>
              <a:t>年比で</a:t>
            </a:r>
            <a:r>
              <a:rPr lang="en-US" altLang="ja-JP" sz="1800" dirty="0" smtClean="0">
                <a:solidFill>
                  <a:schemeClr val="tx1"/>
                </a:solidFill>
              </a:rPr>
              <a:t>40</a:t>
            </a:r>
            <a:r>
              <a:rPr lang="ja-JP" altLang="en-US" sz="1800" dirty="0" smtClean="0">
                <a:solidFill>
                  <a:schemeClr val="tx1"/>
                </a:solidFill>
              </a:rPr>
              <a:t>～</a:t>
            </a:r>
            <a:r>
              <a:rPr lang="en-US" altLang="ja-JP" sz="1800" dirty="0" smtClean="0">
                <a:solidFill>
                  <a:schemeClr val="tx1"/>
                </a:solidFill>
              </a:rPr>
              <a:t>70</a:t>
            </a:r>
            <a:r>
              <a:rPr lang="ja-JP" altLang="en-US" sz="1800" dirty="0" smtClean="0">
                <a:solidFill>
                  <a:schemeClr val="tx1"/>
                </a:solidFill>
              </a:rPr>
              <a:t>％削減させることが示唆されているが、</a:t>
            </a:r>
            <a:r>
              <a:rPr lang="en-US" altLang="ja-JP" sz="1800" dirty="0" smtClean="0">
                <a:solidFill>
                  <a:schemeClr val="tx1"/>
                </a:solidFill>
              </a:rPr>
              <a:t>DDPP</a:t>
            </a:r>
            <a:r>
              <a:rPr lang="ja-JP" altLang="en-US" sz="1800" dirty="0" smtClean="0">
                <a:solidFill>
                  <a:schemeClr val="tx1"/>
                </a:solidFill>
              </a:rPr>
              <a:t>では各国の経済的・地理的事情を考慮しつつ、</a:t>
            </a:r>
            <a:r>
              <a:rPr lang="en-US" altLang="ja-JP" sz="1800" dirty="0" smtClean="0">
                <a:solidFill>
                  <a:schemeClr val="tx1"/>
                </a:solidFill>
              </a:rPr>
              <a:t>GHG</a:t>
            </a:r>
            <a:r>
              <a:rPr lang="ja-JP" altLang="en-US" sz="1800" dirty="0" smtClean="0">
                <a:solidFill>
                  <a:schemeClr val="tx1"/>
                </a:solidFill>
              </a:rPr>
              <a:t>を</a:t>
            </a:r>
            <a:r>
              <a:rPr lang="en-US" altLang="ja-JP" sz="1800" dirty="0" smtClean="0">
                <a:solidFill>
                  <a:schemeClr val="tx1"/>
                </a:solidFill>
              </a:rPr>
              <a:t>2050</a:t>
            </a:r>
            <a:r>
              <a:rPr lang="ja-JP" altLang="en-US" sz="1800" dirty="0" smtClean="0">
                <a:solidFill>
                  <a:schemeClr val="tx1"/>
                </a:solidFill>
              </a:rPr>
              <a:t>年までに</a:t>
            </a:r>
            <a:r>
              <a:rPr lang="en-US" altLang="ja-JP" sz="1800" dirty="0" smtClean="0">
                <a:solidFill>
                  <a:schemeClr val="tx1"/>
                </a:solidFill>
              </a:rPr>
              <a:t>47%</a:t>
            </a:r>
            <a:r>
              <a:rPr lang="ja-JP" altLang="en-US" sz="1800" dirty="0" smtClean="0">
                <a:solidFill>
                  <a:schemeClr val="tx1"/>
                </a:solidFill>
              </a:rPr>
              <a:t>削減できることが示された。</a:t>
            </a:r>
            <a:endParaRPr lang="en-US" altLang="ja-JP" sz="1800" dirty="0" smtClean="0">
              <a:solidFill>
                <a:schemeClr val="tx1"/>
              </a:solidFill>
            </a:endParaRPr>
          </a:p>
        </p:txBody>
      </p:sp>
      <p:sp>
        <p:nvSpPr>
          <p:cNvPr id="4" name="スライド番号プレースホルダ 3"/>
          <p:cNvSpPr>
            <a:spLocks noGrp="1"/>
          </p:cNvSpPr>
          <p:nvPr>
            <p:ph type="sldNum" sz="quarter" idx="10"/>
          </p:nvPr>
        </p:nvSpPr>
        <p:spPr/>
        <p:txBody>
          <a:bodyPr/>
          <a:lstStyle/>
          <a:p>
            <a:fld id="{FD12691E-E4AD-489E-A37C-6EB3CB6F20D4}" type="slidenum">
              <a:rPr lang="en-US" smtClean="0"/>
              <a:pPr/>
              <a:t>9</a:t>
            </a:fld>
            <a:endParaRPr lang="en-US"/>
          </a:p>
        </p:txBody>
      </p:sp>
      <p:sp>
        <p:nvSpPr>
          <p:cNvPr id="6" name="正方形/長方形 5"/>
          <p:cNvSpPr/>
          <p:nvPr/>
        </p:nvSpPr>
        <p:spPr>
          <a:xfrm>
            <a:off x="467544" y="6596390"/>
            <a:ext cx="5796136" cy="261610"/>
          </a:xfrm>
          <a:prstGeom prst="rect">
            <a:avLst/>
          </a:prstGeom>
        </p:spPr>
        <p:txBody>
          <a:bodyPr wrap="square">
            <a:spAutoFit/>
          </a:bodyPr>
          <a:lstStyle/>
          <a:p>
            <a:r>
              <a:rPr lang="ja-JP" altLang="en-US" sz="1100" dirty="0" smtClean="0"/>
              <a:t>出典：</a:t>
            </a:r>
            <a:r>
              <a:rPr lang="en-US" altLang="ja-JP" sz="1100" dirty="0" smtClean="0"/>
              <a:t>IDDRI and SDSN, 2014. Pathways to deep </a:t>
            </a:r>
            <a:r>
              <a:rPr lang="en-US" altLang="ja-JP" sz="1100" dirty="0" err="1" smtClean="0"/>
              <a:t>decarbonization</a:t>
            </a:r>
            <a:r>
              <a:rPr lang="en-US" altLang="ja-JP" sz="1100" dirty="0" smtClean="0"/>
              <a:t>. 2014 report. </a:t>
            </a:r>
            <a:endParaRPr lang="en-US" sz="1100" dirty="0"/>
          </a:p>
        </p:txBody>
      </p:sp>
      <p:sp>
        <p:nvSpPr>
          <p:cNvPr id="7" name="正方形/長方形 6"/>
          <p:cNvSpPr/>
          <p:nvPr/>
        </p:nvSpPr>
        <p:spPr>
          <a:xfrm>
            <a:off x="5508104" y="6578885"/>
            <a:ext cx="4572000" cy="279115"/>
          </a:xfrm>
          <a:prstGeom prst="rect">
            <a:avLst/>
          </a:prstGeom>
        </p:spPr>
        <p:txBody>
          <a:bodyPr>
            <a:spAutoFit/>
          </a:bodyPr>
          <a:lstStyle/>
          <a:p>
            <a:pPr marL="342900" lvl="2" indent="-342900">
              <a:lnSpc>
                <a:spcPct val="130000"/>
              </a:lnSpc>
            </a:pPr>
            <a:r>
              <a:rPr lang="en-US" altLang="ja-JP" sz="1050" dirty="0" smtClean="0"/>
              <a:t>* </a:t>
            </a:r>
            <a:r>
              <a:rPr lang="ja-JP" altLang="en-US" sz="1050" dirty="0" smtClean="0"/>
              <a:t>日本からは国立環境</a:t>
            </a:r>
            <a:r>
              <a:rPr lang="ja-JP" altLang="en-US" sz="1050" dirty="0"/>
              <a:t>研究所</a:t>
            </a:r>
            <a:r>
              <a:rPr lang="ja-JP" altLang="en-US" sz="1050" dirty="0" smtClean="0"/>
              <a:t>・みずほ情報総研が参画</a:t>
            </a:r>
            <a:endParaRPr lang="en-US" altLang="ja-JP" sz="1050" dirty="0" smtClean="0"/>
          </a:p>
        </p:txBody>
      </p:sp>
      <p:pic>
        <p:nvPicPr>
          <p:cNvPr id="5" name="図 4"/>
          <p:cNvPicPr>
            <a:picLocks noChangeAspect="1"/>
          </p:cNvPicPr>
          <p:nvPr/>
        </p:nvPicPr>
        <p:blipFill>
          <a:blip r:embed="rId2"/>
          <a:stretch>
            <a:fillRect/>
          </a:stretch>
        </p:blipFill>
        <p:spPr>
          <a:xfrm>
            <a:off x="971600" y="3352293"/>
            <a:ext cx="6120680" cy="3245059"/>
          </a:xfrm>
          <a:prstGeom prst="rect">
            <a:avLst/>
          </a:prstGeom>
        </p:spPr>
      </p:pic>
    </p:spTree>
    <p:extLst>
      <p:ext uri="{BB962C8B-B14F-4D97-AF65-F5344CB8AC3E}">
        <p14:creationId xmlns:p14="http://schemas.microsoft.com/office/powerpoint/2010/main" val="1108505429"/>
      </p:ext>
    </p:extLst>
  </p:cSld>
  <p:clrMapOvr>
    <a:masterClrMapping/>
  </p:clrMapOvr>
  <p:transition spd="slow">
    <p:dissolve/>
  </p:transition>
  <p:timing>
    <p:tnLst>
      <p:par>
        <p:cTn id="1" dur="indefinite" restart="never" nodeType="tmRoot"/>
      </p:par>
    </p:tnLst>
  </p:timing>
</p:sld>
</file>

<file path=ppt/theme/theme1.xml><?xml version="1.0" encoding="utf-8"?>
<a:theme xmlns:a="http://schemas.openxmlformats.org/drawingml/2006/main" name="IGES mk">
  <a:themeElements>
    <a:clrScheme name="IGES m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GES m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effectLst>
          <a:outerShdw blurRad="50800" dist="38100" dir="2700000" algn="tl" rotWithShape="0">
            <a:prstClr val="black">
              <a:alpha val="40000"/>
            </a:prstClr>
          </a:outerShdw>
        </a:effectLst>
      </a:spPr>
      <a:bodyPr rtlCol="0" anchor="ctr"/>
      <a:lstStyle>
        <a:defPPr algn="ctr">
          <a:defRPr kumimoji="1" sz="2800" b="1" dirty="0" smtClean="0">
            <a:solidFill>
              <a:schemeClr val="tx1"/>
            </a:solidFill>
            <a:effectLst>
              <a:outerShdw blurRad="38100" dist="38100" dir="2700000" algn="tl">
                <a:srgbClr val="000000">
                  <a:alpha val="43137"/>
                </a:srgbClr>
              </a:outerShdw>
            </a:effectLst>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IGES m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GES m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GES m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GES m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GES m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GES m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GES m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GES m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GES m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GES m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GES m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GES m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IGES mk</Template>
  <TotalTime>29228</TotalTime>
  <Words>1006</Words>
  <Application>Microsoft Office PowerPoint</Application>
  <PresentationFormat>画面に合わせる (4:3)</PresentationFormat>
  <Paragraphs>119</Paragraphs>
  <Slides>12</Slides>
  <Notes>0</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IGES mk</vt:lpstr>
      <vt:lpstr>2度目標達成に向けた研究動向  IGES-GISPRI COPシンポジウム  平成27年2月3日 </vt:lpstr>
      <vt:lpstr>主な発表内容</vt:lpstr>
      <vt:lpstr>IPCC AR5のメッセージ(１)炭素予算</vt:lpstr>
      <vt:lpstr>IPCC AR5のメッセージ(2)中長期排出パス</vt:lpstr>
      <vt:lpstr>UNEP 「ギャップレポート」</vt:lpstr>
      <vt:lpstr>米国の中長期排出パス</vt:lpstr>
      <vt:lpstr>中国の中長期排出パス</vt:lpstr>
      <vt:lpstr>日本の中長期排出パス（LIMITSプロジェクトの例）</vt:lpstr>
      <vt:lpstr>Deep Decarbonization Pathways Project （脱炭素経路プロジェクト）</vt:lpstr>
      <vt:lpstr>脱炭素経路：日本の例</vt:lpstr>
      <vt:lpstr>New Climate Economy</vt:lpstr>
      <vt:lpstr>議論のポイント</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Decisions on the CDM and Market Mechanisms at COP15</dc:title>
  <dc:creator>koakutsu</dc:creator>
  <cp:lastModifiedBy>黒田 裕幸</cp:lastModifiedBy>
  <cp:revision>1808</cp:revision>
  <cp:lastPrinted>2015-01-26T06:01:02Z</cp:lastPrinted>
  <dcterms:created xsi:type="dcterms:W3CDTF">2007-07-11T01:23:41Z</dcterms:created>
  <dcterms:modified xsi:type="dcterms:W3CDTF">2015-01-26T06:01:49Z</dcterms:modified>
</cp:coreProperties>
</file>