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6" r:id="rId2"/>
    <p:sldId id="282" r:id="rId3"/>
    <p:sldId id="270" r:id="rId4"/>
    <p:sldId id="259" r:id="rId5"/>
    <p:sldId id="260" r:id="rId6"/>
    <p:sldId id="272" r:id="rId7"/>
    <p:sldId id="261" r:id="rId8"/>
    <p:sldId id="276" r:id="rId9"/>
    <p:sldId id="279" r:id="rId10"/>
    <p:sldId id="271" r:id="rId11"/>
    <p:sldId id="267" r:id="rId12"/>
    <p:sldId id="283" r:id="rId13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FF66"/>
    <a:srgbClr val="99FF33"/>
    <a:srgbClr val="FFCCFF"/>
    <a:srgbClr val="CCECFF"/>
    <a:srgbClr val="CCFFFF"/>
    <a:srgbClr val="FFCCCC"/>
    <a:srgbClr val="FF9900"/>
    <a:srgbClr val="CC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5A3F4-0C41-47F5-8B37-CFD59C8C7340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DD875-7C58-443E-8003-ACB93BDF9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918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28519-5ABD-45A8-B6AF-450E24072C19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A449C-8288-4371-83C4-3B56E0B4F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00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0" y="0"/>
            <a:ext cx="1115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機密性○情報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388424" y="0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○○限り</a:t>
            </a:r>
            <a:endParaRPr kumimoji="1" lang="ja-JP" altLang="en-US" sz="12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1C509-C240-40A6-BB1A-64BE214C778E}" type="datetimeFigureOut">
              <a:rPr kumimoji="1" lang="ja-JP" altLang="en-US" smtClean="0"/>
              <a:pPr/>
              <a:t>2016/12/20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03648" y="1863924"/>
            <a:ext cx="6408711" cy="9890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/>
              <a:t>　 気候変動交渉：</a:t>
            </a:r>
            <a:endParaRPr lang="en-US" altLang="ja-JP" sz="2800" dirty="0" smtClean="0"/>
          </a:p>
          <a:p>
            <a:r>
              <a:rPr lang="ja-JP" altLang="en-US" sz="2800" dirty="0" smtClean="0"/>
              <a:t>森林吸収源、土地セクター、ＲＥＤＤ＋</a:t>
            </a:r>
            <a:endParaRPr lang="en-US" altLang="ja-JP" sz="2800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1520" y="4293096"/>
            <a:ext cx="8740080" cy="2088231"/>
          </a:xfrm>
          <a:prstGeom prst="rect">
            <a:avLst/>
          </a:prstGeom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  <a:defRPr/>
            </a:pPr>
            <a:r>
              <a:rPr lang="en-US" altLang="ja-JP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2015</a:t>
            </a:r>
            <a:r>
              <a:rPr lang="ja-JP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年</a:t>
            </a:r>
            <a:r>
              <a:rPr lang="en-US" altLang="ja-JP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</a:t>
            </a:r>
            <a:r>
              <a:rPr lang="ja-JP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月 </a:t>
            </a:r>
            <a:r>
              <a:rPr lang="en-US" altLang="ja-JP" sz="2000" dirty="0"/>
              <a:t>3</a:t>
            </a:r>
            <a:r>
              <a:rPr lang="ja-JP" altLang="en-US" sz="2000" dirty="0" smtClean="0"/>
              <a:t>日</a:t>
            </a:r>
            <a:r>
              <a:rPr lang="ja-JP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、東京</a:t>
            </a:r>
            <a:endParaRPr lang="en-US" altLang="ja-JP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en-US" altLang="ja-JP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IGES/GISPRI </a:t>
            </a:r>
            <a:r>
              <a:rPr lang="ja-JP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共催</a:t>
            </a:r>
            <a:endParaRPr lang="en-US" altLang="ja-JP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en-US" altLang="ja-JP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COP20</a:t>
            </a:r>
            <a:r>
              <a:rPr lang="ja-JP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報告シンポジウム</a:t>
            </a:r>
            <a:endParaRPr lang="en-US" altLang="ja-JP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Font typeface="Arial" pitchFamily="34" charset="0"/>
              <a:buNone/>
              <a:defRPr/>
            </a:pPr>
            <a:endParaRPr lang="en-US" altLang="ja-JP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ja-JP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林野庁 森林利用課 森林保全推進官</a:t>
            </a:r>
            <a:endParaRPr lang="en-US" altLang="ja-JP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ja-JP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佐藤雄一 </a:t>
            </a:r>
            <a:endParaRPr lang="en-US" altLang="ja-JP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51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27384"/>
            <a:ext cx="9144000" cy="642937"/>
          </a:xfrm>
          <a:prstGeom prst="rect">
            <a:avLst/>
          </a:prstGeom>
          <a:solidFill>
            <a:srgbClr val="99FF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800" dirty="0" smtClean="0"/>
          </a:p>
          <a:p>
            <a:r>
              <a:rPr lang="en-US" altLang="ja-JP" sz="3600" dirty="0" smtClean="0"/>
              <a:t>REDD+</a:t>
            </a:r>
            <a:r>
              <a:rPr lang="ja-JP" altLang="en-US" sz="3600" dirty="0"/>
              <a:t> </a:t>
            </a:r>
            <a:r>
              <a:rPr lang="en-US" altLang="ja-JP" sz="2400" dirty="0" smtClean="0"/>
              <a:t>- </a:t>
            </a:r>
            <a:r>
              <a:rPr lang="ja-JP" altLang="en-US" sz="2400" dirty="0" smtClean="0"/>
              <a:t>リマ</a:t>
            </a:r>
            <a:r>
              <a:rPr lang="en-US" altLang="ja-JP" sz="2800" dirty="0" smtClean="0"/>
              <a:t>REDD+</a:t>
            </a:r>
            <a:r>
              <a:rPr lang="ja-JP" altLang="en-US" sz="2400" dirty="0" smtClean="0"/>
              <a:t>情報ハブ </a:t>
            </a:r>
            <a:r>
              <a:rPr lang="en-US" altLang="ja-JP" sz="2400" dirty="0" smtClean="0"/>
              <a:t>-</a:t>
            </a:r>
          </a:p>
        </p:txBody>
      </p:sp>
      <p:sp>
        <p:nvSpPr>
          <p:cNvPr id="3" name="円/楕円 2"/>
          <p:cNvSpPr/>
          <p:nvPr/>
        </p:nvSpPr>
        <p:spPr>
          <a:xfrm>
            <a:off x="8050088" y="692696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70935" y="971436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9900"/>
                </a:solidFill>
              </a:rPr>
              <a:t>情報</a:t>
            </a:r>
            <a:endParaRPr kumimoji="1" lang="ja-JP" altLang="en-US" b="1" dirty="0">
              <a:solidFill>
                <a:srgbClr val="FF9900"/>
              </a:solidFill>
            </a:endParaRPr>
          </a:p>
        </p:txBody>
      </p:sp>
      <p:sp>
        <p:nvSpPr>
          <p:cNvPr id="5" name="コンテンツ プレースホルダ 5"/>
          <p:cNvSpPr txBox="1">
            <a:spLocks/>
          </p:cNvSpPr>
          <p:nvPr/>
        </p:nvSpPr>
        <p:spPr>
          <a:xfrm>
            <a:off x="611560" y="1052736"/>
            <a:ext cx="7992889" cy="58052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8000"/>
              </a:buClr>
              <a:buNone/>
              <a:defRPr/>
            </a:pPr>
            <a:r>
              <a:rPr lang="ja-JP" altLang="en-US" sz="2400" b="1" dirty="0" smtClean="0"/>
              <a:t>リマ</a:t>
            </a:r>
            <a:r>
              <a:rPr lang="en-US" altLang="ja-JP" sz="2400" b="1" dirty="0" smtClean="0"/>
              <a:t>REDD+</a:t>
            </a:r>
            <a:r>
              <a:rPr lang="ja-JP" altLang="en-US" sz="2400" b="1" dirty="0" smtClean="0"/>
              <a:t>情報ハブ（</a:t>
            </a:r>
            <a:r>
              <a:rPr lang="en-US" altLang="ja-JP" sz="2400" b="1" dirty="0" smtClean="0"/>
              <a:t>Lima Information Hub for REDD plus</a:t>
            </a:r>
            <a:r>
              <a:rPr lang="ja-JP" altLang="en-US" sz="2400" b="1" dirty="0" smtClean="0"/>
              <a:t>）</a:t>
            </a:r>
            <a:endParaRPr lang="en-US" altLang="ja-JP" sz="2400" b="1" dirty="0" smtClean="0"/>
          </a:p>
          <a:p>
            <a:pPr marL="0" indent="0">
              <a:buClr>
                <a:srgbClr val="008000"/>
              </a:buClr>
              <a:buNone/>
              <a:defRPr/>
            </a:pPr>
            <a:r>
              <a:rPr lang="ja-JP" altLang="en-US" sz="1800" b="1" dirty="0"/>
              <a:t>　</a:t>
            </a:r>
            <a:r>
              <a:rPr lang="ja-JP" altLang="en-US" sz="1800" b="1" dirty="0" smtClean="0"/>
              <a:t>　　　　　　　　　　　　　　　　　条約事務局ウェブサイトの</a:t>
            </a:r>
            <a:r>
              <a:rPr lang="en-US" altLang="ja-JP" sz="1800" b="1" dirty="0"/>
              <a:t>REDD</a:t>
            </a:r>
            <a:r>
              <a:rPr lang="en-US" altLang="ja-JP" sz="1800" b="1" dirty="0" smtClean="0"/>
              <a:t>+</a:t>
            </a:r>
            <a:r>
              <a:rPr lang="ja-JP" altLang="en-US" sz="1800" b="1" dirty="0" smtClean="0"/>
              <a:t>セクションに開設</a:t>
            </a:r>
            <a:endParaRPr lang="en-US" altLang="ja-JP" sz="1800" b="1" dirty="0" smtClean="0"/>
          </a:p>
          <a:p>
            <a:pPr marL="274637" lvl="1" indent="0">
              <a:buClr>
                <a:srgbClr val="FFAA01"/>
              </a:buClr>
              <a:buFont typeface="Arial" pitchFamily="34" charset="0"/>
              <a:buNone/>
              <a:defRPr/>
            </a:pPr>
            <a:endParaRPr lang="en-US" altLang="ja-JP" sz="2000" b="1" dirty="0" smtClean="0"/>
          </a:p>
          <a:p>
            <a:pPr marL="274637" lvl="1" indent="0">
              <a:buClr>
                <a:srgbClr val="FFAA01"/>
              </a:buClr>
              <a:buFont typeface="Arial" pitchFamily="34" charset="0"/>
              <a:buNone/>
              <a:defRPr/>
            </a:pPr>
            <a:r>
              <a:rPr lang="en-US" altLang="ja-JP" sz="2000" b="1" dirty="0" smtClean="0"/>
              <a:t>【</a:t>
            </a:r>
            <a:r>
              <a:rPr lang="ja-JP" altLang="en-US" sz="2000" b="1" dirty="0"/>
              <a:t> </a:t>
            </a:r>
            <a:r>
              <a:rPr lang="ja-JP" altLang="en-US" sz="2000" b="1" dirty="0" smtClean="0"/>
              <a:t>「情報ハブ」の情報 </a:t>
            </a:r>
            <a:r>
              <a:rPr lang="en-US" altLang="ja-JP" sz="2000" b="1" dirty="0" smtClean="0"/>
              <a:t>】</a:t>
            </a:r>
          </a:p>
          <a:p>
            <a:pPr marL="560387" lvl="1">
              <a:buClr>
                <a:srgbClr val="FFAA01"/>
              </a:buClr>
              <a:buFont typeface="Wingdings" panose="05000000000000000000" pitchFamily="2" charset="2"/>
              <a:buChar char="u"/>
              <a:defRPr/>
            </a:pPr>
            <a:r>
              <a:rPr lang="en-US" altLang="ja-JP" sz="1800" b="1" dirty="0" smtClean="0"/>
              <a:t>MRV</a:t>
            </a:r>
            <a:r>
              <a:rPr lang="ja-JP" altLang="en-US" sz="1800" b="1" dirty="0" smtClean="0"/>
              <a:t>による</a:t>
            </a:r>
            <a:r>
              <a:rPr lang="ja-JP" altLang="en-US" sz="1800" b="1" u="sng" dirty="0" smtClean="0"/>
              <a:t>各期間の実績（</a:t>
            </a:r>
            <a:r>
              <a:rPr lang="en-US" altLang="ja-JP" sz="1800" b="1" u="sng" dirty="0" smtClean="0"/>
              <a:t>CO2</a:t>
            </a:r>
            <a:r>
              <a:rPr lang="ja-JP" altLang="en-US" sz="1800" b="1" u="sng" dirty="0" smtClean="0"/>
              <a:t>トン）</a:t>
            </a:r>
            <a:r>
              <a:rPr lang="ja-JP" altLang="en-US" sz="1800" b="1" dirty="0" smtClean="0"/>
              <a:t>、評価レポート</a:t>
            </a:r>
            <a:endParaRPr lang="en-US" altLang="ja-JP" sz="1800" b="1" dirty="0"/>
          </a:p>
          <a:p>
            <a:pPr marL="560387" lvl="1">
              <a:buClr>
                <a:srgbClr val="FFAA01"/>
              </a:buClr>
              <a:buFont typeface="Wingdings" panose="05000000000000000000" pitchFamily="2" charset="2"/>
              <a:buChar char="u"/>
              <a:defRPr/>
            </a:pPr>
            <a:r>
              <a:rPr lang="ja-JP" altLang="en-US" sz="1800" b="1" u="sng" dirty="0" smtClean="0"/>
              <a:t>森林参照（排出）レベル</a:t>
            </a:r>
            <a:r>
              <a:rPr lang="ja-JP" altLang="en-US" sz="1800" b="1" dirty="0" smtClean="0"/>
              <a:t>、評価チームによる報告書</a:t>
            </a:r>
            <a:endParaRPr lang="en-US" altLang="ja-JP" sz="1800" b="1" dirty="0"/>
          </a:p>
          <a:p>
            <a:pPr marL="560387" lvl="1">
              <a:buClr>
                <a:srgbClr val="FFAA01"/>
              </a:buClr>
              <a:buFont typeface="Wingdings" panose="05000000000000000000" pitchFamily="2" charset="2"/>
              <a:buChar char="u"/>
              <a:defRPr/>
            </a:pPr>
            <a:r>
              <a:rPr lang="ja-JP" altLang="en-US" sz="1800" b="1" u="sng" dirty="0" smtClean="0"/>
              <a:t>セーフガード</a:t>
            </a:r>
            <a:r>
              <a:rPr lang="ja-JP" altLang="en-US" sz="1800" b="1" dirty="0" smtClean="0"/>
              <a:t>の対処・配慮</a:t>
            </a:r>
            <a:endParaRPr lang="en-US" altLang="ja-JP" sz="1800" b="1" dirty="0"/>
          </a:p>
          <a:p>
            <a:pPr marL="560387" lvl="1">
              <a:buClr>
                <a:srgbClr val="FFAA01"/>
              </a:buClr>
              <a:buFont typeface="Wingdings" panose="05000000000000000000" pitchFamily="2" charset="2"/>
              <a:buChar char="u"/>
              <a:defRPr/>
            </a:pPr>
            <a:r>
              <a:rPr lang="ja-JP" altLang="en-US" sz="1800" b="1" dirty="0" smtClean="0"/>
              <a:t>国家</a:t>
            </a:r>
            <a:r>
              <a:rPr lang="en-US" altLang="ja-JP" sz="1800" b="1" dirty="0" smtClean="0"/>
              <a:t>REDD+</a:t>
            </a:r>
            <a:r>
              <a:rPr lang="ja-JP" altLang="en-US" sz="1800" b="1" u="sng" dirty="0" smtClean="0"/>
              <a:t>戦略</a:t>
            </a:r>
            <a:r>
              <a:rPr lang="ja-JP" altLang="en-US" sz="1800" b="1" u="sng" dirty="0"/>
              <a:t>・</a:t>
            </a:r>
            <a:r>
              <a:rPr lang="ja-JP" altLang="en-US" sz="1800" b="1" u="sng" dirty="0" smtClean="0"/>
              <a:t>行動計画</a:t>
            </a:r>
            <a:endParaRPr lang="en-US" altLang="ja-JP" sz="1800" b="1" dirty="0"/>
          </a:p>
          <a:p>
            <a:pPr marL="560387" lvl="1">
              <a:buClr>
                <a:srgbClr val="FFAA01"/>
              </a:buClr>
              <a:buFont typeface="Wingdings" panose="05000000000000000000" pitchFamily="2" charset="2"/>
              <a:buChar char="u"/>
              <a:defRPr/>
            </a:pPr>
            <a:r>
              <a:rPr lang="ja-JP" altLang="en-US" sz="1800" b="1" dirty="0" smtClean="0"/>
              <a:t>国家森林</a:t>
            </a:r>
            <a:r>
              <a:rPr lang="ja-JP" altLang="en-US" sz="1800" b="1" u="sng" dirty="0" smtClean="0"/>
              <a:t>モニタリング</a:t>
            </a:r>
            <a:endParaRPr lang="en-US" altLang="ja-JP" sz="1800" b="1" dirty="0" smtClean="0"/>
          </a:p>
          <a:p>
            <a:pPr marL="274637" lvl="1" indent="0">
              <a:buClr>
                <a:srgbClr val="FFAA01"/>
              </a:buClr>
              <a:buNone/>
              <a:defRPr/>
            </a:pPr>
            <a:endParaRPr lang="en-US" altLang="ja-JP" sz="1600" b="1" dirty="0" smtClean="0"/>
          </a:p>
          <a:p>
            <a:pPr marL="274637" lvl="1" indent="0">
              <a:buClr>
                <a:srgbClr val="FFAA01"/>
              </a:buClr>
              <a:buNone/>
              <a:defRPr/>
            </a:pPr>
            <a:endParaRPr lang="en-US" altLang="ja-JP" sz="1600" b="1" dirty="0" smtClean="0"/>
          </a:p>
          <a:p>
            <a:pPr marL="274637" lvl="1" indent="0">
              <a:buClr>
                <a:srgbClr val="FFAA01"/>
              </a:buClr>
              <a:buNone/>
              <a:defRPr/>
            </a:pPr>
            <a:endParaRPr lang="en-US" altLang="ja-JP" sz="1600" b="1" dirty="0"/>
          </a:p>
          <a:p>
            <a:pPr marL="274637" lvl="1" indent="0">
              <a:buClr>
                <a:srgbClr val="FFAA01"/>
              </a:buClr>
              <a:buNone/>
              <a:defRPr/>
            </a:pPr>
            <a:r>
              <a:rPr lang="en-US" altLang="ja-JP" sz="2000" b="1" dirty="0" smtClean="0"/>
              <a:t>【</a:t>
            </a:r>
            <a:r>
              <a:rPr lang="ja-JP" altLang="en-US" sz="2000" b="1" dirty="0" smtClean="0"/>
              <a:t>期待する効果</a:t>
            </a:r>
            <a:r>
              <a:rPr lang="en-US" altLang="ja-JP" sz="2000" b="1" dirty="0" smtClean="0"/>
              <a:t>】</a:t>
            </a:r>
            <a:endParaRPr lang="en-US" altLang="ja-JP" sz="2000" b="1" dirty="0"/>
          </a:p>
          <a:p>
            <a:pPr marL="560387" lvl="1">
              <a:buClr>
                <a:srgbClr val="FFAA01"/>
              </a:buClr>
              <a:buFont typeface="Wingdings" panose="05000000000000000000" pitchFamily="2" charset="2"/>
              <a:buChar char="u"/>
              <a:defRPr/>
            </a:pPr>
            <a:r>
              <a:rPr lang="ja-JP" altLang="en-US" sz="1800" b="1" dirty="0"/>
              <a:t>各国</a:t>
            </a:r>
            <a:r>
              <a:rPr lang="ja-JP" altLang="en-US" sz="1800" b="1" dirty="0" smtClean="0"/>
              <a:t>の</a:t>
            </a:r>
            <a:r>
              <a:rPr lang="en-US" altLang="ja-JP" sz="1800" b="1" dirty="0" smtClean="0"/>
              <a:t>REDD+</a:t>
            </a:r>
            <a:r>
              <a:rPr lang="ja-JP" altLang="en-US" sz="1800" b="1" dirty="0" smtClean="0"/>
              <a:t>の</a:t>
            </a:r>
            <a:r>
              <a:rPr lang="ja-JP" altLang="en-US" sz="1800" b="1" u="sng" dirty="0" smtClean="0"/>
              <a:t>取組の進捗が把握</a:t>
            </a:r>
            <a:r>
              <a:rPr lang="ja-JP" altLang="en-US" sz="1800" b="1" dirty="0" smtClean="0"/>
              <a:t>でき、</a:t>
            </a:r>
            <a:r>
              <a:rPr lang="ja-JP" altLang="en-US" sz="1800" b="1" u="sng" dirty="0" smtClean="0"/>
              <a:t>透明性が向上</a:t>
            </a:r>
            <a:endParaRPr lang="en-US" altLang="ja-JP" sz="1800" b="1" u="sng" dirty="0"/>
          </a:p>
          <a:p>
            <a:pPr marL="560387" lvl="1">
              <a:buClr>
                <a:srgbClr val="FFAA01"/>
              </a:buClr>
              <a:buFont typeface="Wingdings" panose="05000000000000000000" pitchFamily="2" charset="2"/>
              <a:buChar char="u"/>
              <a:defRPr/>
            </a:pPr>
            <a:r>
              <a:rPr lang="ja-JP" altLang="en-US" sz="1800" b="1" dirty="0" smtClean="0"/>
              <a:t>各国の取組への支援、結果へのインセンティブ付与の</a:t>
            </a:r>
            <a:r>
              <a:rPr lang="ja-JP" altLang="en-US" sz="1800" b="1" u="sng" dirty="0" smtClean="0"/>
              <a:t>公平な取扱い</a:t>
            </a:r>
            <a:r>
              <a:rPr lang="ja-JP" altLang="en-US" sz="1800" b="1" dirty="0" smtClean="0"/>
              <a:t>が期待</a:t>
            </a:r>
            <a:endParaRPr lang="en-US" altLang="ja-JP" sz="1800" b="1" dirty="0"/>
          </a:p>
          <a:p>
            <a:pPr marL="560387" lvl="1">
              <a:buClr>
                <a:srgbClr val="FFAA01"/>
              </a:buClr>
              <a:buFont typeface="Wingdings" panose="05000000000000000000" pitchFamily="2" charset="2"/>
              <a:buChar char="u"/>
              <a:defRPr/>
            </a:pPr>
            <a:r>
              <a:rPr lang="ja-JP" altLang="en-US" sz="1800" b="1" u="sng" dirty="0" smtClean="0"/>
              <a:t>課題の特定</a:t>
            </a:r>
            <a:r>
              <a:rPr lang="ja-JP" altLang="en-US" sz="1800" b="1" dirty="0" smtClean="0"/>
              <a:t>が容易になり、効果的な支援、リスクへの</a:t>
            </a:r>
            <a:r>
              <a:rPr lang="ja-JP" altLang="en-US" sz="1800" b="1" u="sng" dirty="0" smtClean="0"/>
              <a:t>対処・低減</a:t>
            </a:r>
            <a:r>
              <a:rPr lang="ja-JP" altLang="en-US" sz="1800" b="1" dirty="0" smtClean="0"/>
              <a:t>が期待</a:t>
            </a:r>
            <a:endParaRPr lang="en-US" altLang="ja-JP" sz="18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683568" y="2132856"/>
            <a:ext cx="7632848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0" y="4869160"/>
            <a:ext cx="9036496" cy="18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3779912" y="4365104"/>
            <a:ext cx="1656184" cy="504056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76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36512" y="-27384"/>
            <a:ext cx="9144000" cy="642937"/>
          </a:xfrm>
          <a:prstGeom prst="rect">
            <a:avLst/>
          </a:prstGeom>
          <a:solidFill>
            <a:srgbClr val="99FF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800" dirty="0" smtClean="0"/>
          </a:p>
          <a:p>
            <a:r>
              <a:rPr lang="en-US" altLang="ja-JP" sz="3600" dirty="0" smtClean="0"/>
              <a:t>REDD+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- </a:t>
            </a:r>
            <a:r>
              <a:rPr lang="ja-JP" altLang="en-US" sz="2800" dirty="0" smtClean="0"/>
              <a:t>リマ</a:t>
            </a:r>
            <a:r>
              <a:rPr lang="en-US" altLang="ja-JP" sz="2800" dirty="0" err="1" smtClean="0"/>
              <a:t>REDD+Day</a:t>
            </a:r>
            <a:r>
              <a:rPr lang="en-US" altLang="ja-JP" sz="2800" dirty="0" smtClean="0"/>
              <a:t> -</a:t>
            </a:r>
            <a:endParaRPr lang="en-US" altLang="ja-JP" sz="3600" dirty="0" smtClean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01008"/>
            <a:ext cx="4104456" cy="279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23528" y="1196752"/>
            <a:ext cx="87839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気候サミット（</a:t>
            </a:r>
            <a:r>
              <a:rPr kumimoji="1" lang="en-US" altLang="ja-JP" sz="2000" b="1" dirty="0" smtClean="0"/>
              <a:t>9</a:t>
            </a:r>
            <a:r>
              <a:rPr kumimoji="1" lang="ja-JP" altLang="en-US" sz="2000" b="1" dirty="0" smtClean="0"/>
              <a:t>月）</a:t>
            </a:r>
            <a:r>
              <a:rPr kumimoji="1" lang="en-US" altLang="ja-JP" sz="2000" b="1" dirty="0" smtClean="0"/>
              <a:t>『</a:t>
            </a:r>
            <a:r>
              <a:rPr kumimoji="1" lang="ja-JP" altLang="en-US" sz="2000" b="1" dirty="0" smtClean="0"/>
              <a:t>森林のためのニューヨーク宣言</a:t>
            </a:r>
            <a:r>
              <a:rPr kumimoji="1" lang="en-US" altLang="ja-JP" sz="2000" b="1" dirty="0" smtClean="0"/>
              <a:t>』</a:t>
            </a:r>
            <a:r>
              <a:rPr kumimoji="1" lang="ja-JP" altLang="en-US" b="1" dirty="0" smtClean="0"/>
              <a:t>など、様々な活動の紹介。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　　　　　　　・・・</a:t>
            </a:r>
            <a:r>
              <a:rPr kumimoji="1" lang="en-US" altLang="ja-JP" b="1" dirty="0" smtClean="0"/>
              <a:t>2030</a:t>
            </a:r>
            <a:r>
              <a:rPr kumimoji="1" lang="ja-JP" altLang="en-US" b="1" dirty="0" smtClean="0"/>
              <a:t>年までに天然林消失をゼロ。</a:t>
            </a:r>
            <a:r>
              <a:rPr lang="ja-JP" altLang="en-US" b="1" dirty="0"/>
              <a:t>オイルパーム</a:t>
            </a:r>
            <a:r>
              <a:rPr kumimoji="1" lang="ja-JP" altLang="en-US" b="1" dirty="0" smtClean="0"/>
              <a:t>、大豆等の農産物生産</a:t>
            </a:r>
            <a:r>
              <a:rPr lang="ja-JP" altLang="en-US" b="1" dirty="0" smtClean="0"/>
              <a:t>に</a:t>
            </a:r>
            <a:endParaRPr lang="en-US" altLang="ja-JP" b="1" dirty="0" smtClean="0"/>
          </a:p>
          <a:p>
            <a:r>
              <a:rPr kumimoji="1" lang="ja-JP" altLang="en-US" b="1" dirty="0"/>
              <a:t>　</a:t>
            </a:r>
            <a:r>
              <a:rPr kumimoji="1" lang="ja-JP" altLang="en-US" b="1" dirty="0" smtClean="0"/>
              <a:t>　　　　　　伴う森林減少を</a:t>
            </a:r>
            <a:r>
              <a:rPr kumimoji="1" lang="en-US" altLang="ja-JP" b="1" dirty="0" smtClean="0"/>
              <a:t>2020</a:t>
            </a:r>
            <a:r>
              <a:rPr kumimoji="1" lang="ja-JP" altLang="en-US" b="1" dirty="0" smtClean="0"/>
              <a:t>年までに食い止める。・・・</a:t>
            </a:r>
            <a:endParaRPr kumimoji="1" lang="en-US" altLang="ja-JP" b="1" dirty="0" smtClean="0"/>
          </a:p>
          <a:p>
            <a:endParaRPr kumimoji="1" lang="en-US" altLang="ja-JP" sz="2000" b="1" dirty="0" smtClean="0"/>
          </a:p>
          <a:p>
            <a:r>
              <a:rPr lang="en-US" altLang="ja-JP" sz="2000" b="1" dirty="0" smtClean="0"/>
              <a:t>『</a:t>
            </a:r>
            <a:r>
              <a:rPr kumimoji="1" lang="ja-JP" altLang="en-US" sz="2000" b="1" dirty="0" smtClean="0"/>
              <a:t>国家森林参照レベル 　提出セレモニー</a:t>
            </a:r>
            <a:r>
              <a:rPr kumimoji="1" lang="en-US" altLang="ja-JP" sz="2000" b="1" dirty="0" smtClean="0"/>
              <a:t>』</a:t>
            </a:r>
          </a:p>
          <a:p>
            <a:r>
              <a:rPr lang="ja-JP" altLang="en-US" sz="2000" b="1" dirty="0" smtClean="0"/>
              <a:t>　ブラジル（</a:t>
            </a:r>
            <a:r>
              <a:rPr lang="en-US" altLang="ja-JP" sz="2000" b="1" dirty="0" smtClean="0"/>
              <a:t>6</a:t>
            </a:r>
            <a:r>
              <a:rPr lang="ja-JP" altLang="en-US" sz="2000" b="1" dirty="0" smtClean="0"/>
              <a:t>月）に続き、コロンビア、メキシコ、マレーシア、ガイアナが参照レベルを提出。</a:t>
            </a:r>
            <a:endParaRPr kumimoji="1" lang="ja-JP" altLang="en-US" sz="2000" b="1" dirty="0"/>
          </a:p>
        </p:txBody>
      </p:sp>
      <p:sp>
        <p:nvSpPr>
          <p:cNvPr id="6" name="下矢印 5"/>
          <p:cNvSpPr/>
          <p:nvPr/>
        </p:nvSpPr>
        <p:spPr>
          <a:xfrm>
            <a:off x="5724128" y="3212976"/>
            <a:ext cx="1656184" cy="504056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11960" y="3789040"/>
            <a:ext cx="48465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成果ベースの資金 </a:t>
            </a:r>
            <a:r>
              <a:rPr kumimoji="1" lang="en-US" altLang="ja-JP" sz="2000" b="1" dirty="0" smtClean="0"/>
              <a:t>(results-based finance</a:t>
            </a:r>
            <a:r>
              <a:rPr kumimoji="1" lang="ja-JP" altLang="en-US" sz="2000" b="1" dirty="0" smtClean="0"/>
              <a:t>）</a:t>
            </a:r>
            <a:endParaRPr kumimoji="1" lang="en-US" altLang="ja-JP" sz="2000" b="1" dirty="0" smtClean="0"/>
          </a:p>
          <a:p>
            <a:r>
              <a:rPr lang="ja-JP" altLang="en-US" sz="2000" b="1" dirty="0" smtClean="0"/>
              <a:t>に向けて、途上国は準備を進めている。</a:t>
            </a:r>
            <a:endParaRPr kumimoji="1" lang="ja-JP" altLang="en-US" sz="2000" b="1" dirty="0"/>
          </a:p>
        </p:txBody>
      </p:sp>
      <p:sp>
        <p:nvSpPr>
          <p:cNvPr id="12" name="下矢印 11"/>
          <p:cNvSpPr/>
          <p:nvPr/>
        </p:nvSpPr>
        <p:spPr>
          <a:xfrm>
            <a:off x="5724128" y="4581128"/>
            <a:ext cx="1656184" cy="504056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1600" y="6381328"/>
            <a:ext cx="2521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ブラジルの森林参照レベル</a:t>
            </a:r>
            <a:endParaRPr kumimoji="1"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33787" y="5640754"/>
            <a:ext cx="630301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SCF</a:t>
            </a:r>
            <a:endParaRPr kumimoji="1" lang="ja-JP" altLang="en-US" sz="2400" dirty="0"/>
          </a:p>
        </p:txBody>
      </p:sp>
      <p:sp>
        <p:nvSpPr>
          <p:cNvPr id="14" name="右矢印 13"/>
          <p:cNvSpPr/>
          <p:nvPr/>
        </p:nvSpPr>
        <p:spPr>
          <a:xfrm>
            <a:off x="5615674" y="5733256"/>
            <a:ext cx="396486" cy="2842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32040" y="6106894"/>
            <a:ext cx="123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資金制度（支援の調整等）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36492" y="5221777"/>
            <a:ext cx="118783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公的資金</a:t>
            </a:r>
            <a:endParaRPr kumimoji="1" lang="en-US" altLang="ja-JP" sz="1400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sz="1400" dirty="0"/>
              <a:t>民間資金</a:t>
            </a:r>
            <a:endParaRPr kumimoji="1" lang="ja-JP" altLang="en-US" sz="1400" dirty="0"/>
          </a:p>
        </p:txBody>
      </p:sp>
      <p:sp>
        <p:nvSpPr>
          <p:cNvPr id="17" name="角丸四角形 16"/>
          <p:cNvSpPr/>
          <p:nvPr/>
        </p:nvSpPr>
        <p:spPr>
          <a:xfrm>
            <a:off x="6308264" y="5221777"/>
            <a:ext cx="2584216" cy="62879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6308264" y="5898885"/>
            <a:ext cx="2584216" cy="613039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52220" y="5589240"/>
            <a:ext cx="68320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GCF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44208" y="5517232"/>
            <a:ext cx="1477991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 smtClean="0"/>
              <a:t>多国間</a:t>
            </a:r>
            <a:endParaRPr kumimoji="1" lang="en-US" altLang="ja-JP" sz="1400" dirty="0" smtClean="0"/>
          </a:p>
          <a:p>
            <a:pPr algn="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028384" y="5456088"/>
            <a:ext cx="722164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二国間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5032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83768" y="2823319"/>
            <a:ext cx="4214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ご清聴ありがとうございました</a:t>
            </a:r>
            <a:r>
              <a:rPr kumimoji="1" lang="ja-JP" altLang="en-US" sz="2400" dirty="0" smtClean="0"/>
              <a:t>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6593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27384"/>
            <a:ext cx="9144000" cy="642937"/>
          </a:xfrm>
          <a:prstGeom prst="rect">
            <a:avLst/>
          </a:prstGeom>
          <a:solidFill>
            <a:srgbClr val="99FF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000" dirty="0" smtClean="0"/>
          </a:p>
          <a:p>
            <a:r>
              <a:rPr lang="ja-JP" altLang="en-US" sz="2800" dirty="0" smtClean="0"/>
              <a:t>ワルシャワから、リマへ</a:t>
            </a:r>
            <a:endParaRPr lang="en-US" altLang="ja-JP" sz="28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692696"/>
            <a:ext cx="14766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dirty="0"/>
              <a:t>2013</a:t>
            </a:r>
            <a:r>
              <a:rPr lang="ja-JP" altLang="en-US" sz="2000" dirty="0"/>
              <a:t>年</a:t>
            </a:r>
            <a:r>
              <a:rPr lang="en-US" altLang="ja-JP" sz="2000" dirty="0"/>
              <a:t>12</a:t>
            </a:r>
            <a:r>
              <a:rPr lang="ja-JP" altLang="en-US" sz="2000" dirty="0"/>
              <a:t>月</a:t>
            </a:r>
            <a:endParaRPr lang="en-US" altLang="ja-JP" sz="2000" dirty="0"/>
          </a:p>
          <a:p>
            <a:pPr algn="ctr"/>
            <a:r>
              <a:rPr kumimoji="1" lang="ja-JP" altLang="en-US" sz="2000" b="1" dirty="0" smtClean="0"/>
              <a:t>ワルシャワ</a:t>
            </a:r>
            <a:endParaRPr kumimoji="1" lang="en-US" altLang="ja-JP" sz="2000" b="1" dirty="0" smtClean="0"/>
          </a:p>
          <a:p>
            <a:pPr algn="ctr"/>
            <a:r>
              <a:rPr kumimoji="1" lang="en-US" altLang="ja-JP" sz="2400" b="1" dirty="0" smtClean="0"/>
              <a:t>COP19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78874" y="692696"/>
            <a:ext cx="13564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dirty="0" smtClean="0"/>
              <a:t>2014</a:t>
            </a:r>
            <a:r>
              <a:rPr lang="ja-JP" altLang="en-US" sz="2000" dirty="0" smtClean="0"/>
              <a:t>年</a:t>
            </a:r>
            <a:r>
              <a:rPr lang="en-US" altLang="ja-JP" sz="2000" dirty="0" smtClean="0"/>
              <a:t>6</a:t>
            </a:r>
            <a:r>
              <a:rPr lang="ja-JP" altLang="en-US" sz="2000" dirty="0" smtClean="0"/>
              <a:t>月</a:t>
            </a:r>
            <a:endParaRPr lang="en-US" altLang="ja-JP" sz="2000" dirty="0" smtClean="0"/>
          </a:p>
          <a:p>
            <a:pPr algn="ctr"/>
            <a:r>
              <a:rPr lang="ja-JP" altLang="en-US" sz="2000" b="1" dirty="0" smtClean="0"/>
              <a:t>ボン</a:t>
            </a:r>
            <a:endParaRPr lang="en-US" altLang="ja-JP" sz="2000" b="1" dirty="0" smtClean="0"/>
          </a:p>
          <a:p>
            <a:pPr algn="ctr"/>
            <a:r>
              <a:rPr lang="en-US" altLang="ja-JP" sz="2400" b="1" dirty="0" smtClean="0"/>
              <a:t>ADP</a:t>
            </a:r>
            <a:r>
              <a:rPr lang="ja-JP" altLang="en-US" sz="2400" b="1" dirty="0" smtClean="0"/>
              <a:t>／</a:t>
            </a:r>
            <a:r>
              <a:rPr lang="en-US" altLang="ja-JP" sz="2400" b="1" dirty="0" smtClean="0"/>
              <a:t>SB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73392" y="692696"/>
            <a:ext cx="14879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dirty="0"/>
              <a:t>9</a:t>
            </a:r>
            <a:r>
              <a:rPr lang="ja-JP" altLang="en-US" sz="2000" dirty="0" smtClean="0"/>
              <a:t>月</a:t>
            </a:r>
            <a:endParaRPr lang="en-US" altLang="ja-JP" sz="2000" dirty="0" smtClean="0"/>
          </a:p>
          <a:p>
            <a:pPr algn="ctr"/>
            <a:r>
              <a:rPr lang="ja-JP" altLang="en-US" sz="2000" b="1" dirty="0"/>
              <a:t>ＮＹ</a:t>
            </a:r>
            <a:endParaRPr lang="en-US" altLang="ja-JP" sz="2000" b="1" dirty="0" smtClean="0"/>
          </a:p>
          <a:p>
            <a:pPr algn="ctr"/>
            <a:r>
              <a:rPr lang="ja-JP" altLang="en-US" sz="2000" b="1" dirty="0" smtClean="0"/>
              <a:t>気候サミット</a:t>
            </a:r>
            <a:endParaRPr lang="en-US" altLang="ja-JP" sz="2000" b="1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21139" y="692696"/>
            <a:ext cx="10288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dirty="0" smtClean="0"/>
              <a:t>12</a:t>
            </a:r>
            <a:r>
              <a:rPr lang="ja-JP" altLang="en-US" sz="2000" dirty="0"/>
              <a:t>月</a:t>
            </a:r>
            <a:endParaRPr lang="en-US" altLang="ja-JP" sz="2000" dirty="0"/>
          </a:p>
          <a:p>
            <a:pPr algn="ctr"/>
            <a:r>
              <a:rPr lang="ja-JP" altLang="en-US" sz="2000" b="1" dirty="0" smtClean="0"/>
              <a:t>リマ</a:t>
            </a:r>
            <a:endParaRPr lang="en-US" altLang="ja-JP" sz="2000" b="1" dirty="0" smtClean="0"/>
          </a:p>
          <a:p>
            <a:pPr algn="ctr"/>
            <a:r>
              <a:rPr kumimoji="1" lang="en-US" altLang="ja-JP" sz="2400" b="1" dirty="0" smtClean="0"/>
              <a:t>COP20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51520" y="1769914"/>
            <a:ext cx="8712968" cy="25934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吹き出し 7"/>
          <p:cNvSpPr/>
          <p:nvPr/>
        </p:nvSpPr>
        <p:spPr>
          <a:xfrm>
            <a:off x="611560" y="2132856"/>
            <a:ext cx="1872208" cy="889357"/>
          </a:xfrm>
          <a:prstGeom prst="wedgeRoundRectCallout">
            <a:avLst>
              <a:gd name="adj1" fmla="val -19850"/>
              <a:gd name="adj2" fmla="val 40664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土地セクター・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森林ハイレベル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パネル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2915816" y="2132856"/>
            <a:ext cx="1910901" cy="891912"/>
          </a:xfrm>
          <a:prstGeom prst="wedgeRoundRectCallout">
            <a:avLst>
              <a:gd name="adj1" fmla="val -19850"/>
              <a:gd name="adj2" fmla="val 40664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技術専門家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会合（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TEM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）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- 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土地利用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2" name="角丸四角形吹き出し 11"/>
          <p:cNvSpPr/>
          <p:nvPr/>
        </p:nvSpPr>
        <p:spPr>
          <a:xfrm>
            <a:off x="7092280" y="2105040"/>
            <a:ext cx="1800200" cy="891912"/>
          </a:xfrm>
          <a:prstGeom prst="wedgeRoundRectCallout">
            <a:avLst>
              <a:gd name="adj1" fmla="val -19850"/>
              <a:gd name="adj2" fmla="val 40664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</a:rPr>
              <a:t>気候行動のためのリマ声明</a:t>
            </a:r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59832" y="3378478"/>
            <a:ext cx="47035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ダイアローグ、ワークショップの開催、レポートの公表</a:t>
            </a:r>
            <a:endParaRPr kumimoji="1" lang="ja-JP" altLang="en-US" sz="1600" b="1" dirty="0"/>
          </a:p>
        </p:txBody>
      </p:sp>
      <p:sp>
        <p:nvSpPr>
          <p:cNvPr id="14" name="右矢印 13"/>
          <p:cNvSpPr/>
          <p:nvPr/>
        </p:nvSpPr>
        <p:spPr>
          <a:xfrm>
            <a:off x="2051720" y="3429000"/>
            <a:ext cx="978408" cy="242316"/>
          </a:xfrm>
          <a:prstGeom prst="rightArrow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95536" y="5085184"/>
            <a:ext cx="8568952" cy="1584176"/>
          </a:xfrm>
          <a:prstGeom prst="rect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角丸四角形吹き出し 15"/>
          <p:cNvSpPr/>
          <p:nvPr/>
        </p:nvSpPr>
        <p:spPr>
          <a:xfrm>
            <a:off x="611560" y="5373216"/>
            <a:ext cx="1867732" cy="936104"/>
          </a:xfrm>
          <a:prstGeom prst="wedgeRoundRectCallout">
            <a:avLst>
              <a:gd name="adj1" fmla="val -22093"/>
              <a:gd name="adj2" fmla="val 43025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/>
              <a:t>ワルシャワ</a:t>
            </a:r>
            <a:endParaRPr lang="en-US" altLang="ja-JP" sz="2000" b="1" dirty="0" smtClean="0"/>
          </a:p>
          <a:p>
            <a:pPr algn="ctr"/>
            <a:r>
              <a:rPr lang="en-US" altLang="ja-JP" sz="2000" b="1" dirty="0" smtClean="0"/>
              <a:t>REDD+</a:t>
            </a:r>
            <a:r>
              <a:rPr lang="ja-JP" altLang="en-US" sz="2000" b="1" dirty="0" smtClean="0"/>
              <a:t>枠組み</a:t>
            </a:r>
            <a:endParaRPr kumimoji="1" lang="en-US" altLang="ja-JP" sz="2000" b="1" dirty="0" smtClean="0"/>
          </a:p>
        </p:txBody>
      </p:sp>
      <p:sp>
        <p:nvSpPr>
          <p:cNvPr id="17" name="角丸四角形吹き出し 16"/>
          <p:cNvSpPr/>
          <p:nvPr/>
        </p:nvSpPr>
        <p:spPr>
          <a:xfrm>
            <a:off x="5076056" y="5373216"/>
            <a:ext cx="1872208" cy="936104"/>
          </a:xfrm>
          <a:prstGeom prst="wedgeRoundRectCallout">
            <a:avLst>
              <a:gd name="adj1" fmla="val -22093"/>
              <a:gd name="adj2" fmla="val 43025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600" b="1" dirty="0" smtClean="0"/>
              <a:t>「森林のためのニューヨーク宣言」</a:t>
            </a:r>
            <a:endParaRPr lang="en-US" altLang="ja-JP" sz="1600" b="1" dirty="0" smtClean="0"/>
          </a:p>
        </p:txBody>
      </p:sp>
      <p:sp>
        <p:nvSpPr>
          <p:cNvPr id="18" name="角丸四角形吹き出し 17"/>
          <p:cNvSpPr/>
          <p:nvPr/>
        </p:nvSpPr>
        <p:spPr>
          <a:xfrm>
            <a:off x="7092280" y="5373216"/>
            <a:ext cx="1800200" cy="936104"/>
          </a:xfrm>
          <a:prstGeom prst="wedgeRoundRectCallout">
            <a:avLst>
              <a:gd name="adj1" fmla="val -22093"/>
              <a:gd name="adj2" fmla="val 43025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/>
              <a:t>リマ</a:t>
            </a:r>
            <a:r>
              <a:rPr lang="en-US" altLang="ja-JP" sz="2000" b="1" dirty="0" smtClean="0"/>
              <a:t>REDD+</a:t>
            </a:r>
          </a:p>
          <a:p>
            <a:pPr algn="ctr"/>
            <a:r>
              <a:rPr lang="ja-JP" altLang="en-US" sz="2000" b="1" dirty="0" smtClean="0"/>
              <a:t>情報</a:t>
            </a:r>
            <a:r>
              <a:rPr lang="ja-JP" altLang="en-US" sz="2000" b="1" dirty="0"/>
              <a:t>ハブ</a:t>
            </a:r>
            <a:endParaRPr lang="en-US" altLang="ja-JP" sz="2000" b="1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7544" y="1772816"/>
            <a:ext cx="1587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土地セクター</a:t>
            </a:r>
            <a:endParaRPr kumimoji="1" lang="ja-JP" altLang="en-US" sz="20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1560" y="5013176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REDD+</a:t>
            </a:r>
            <a:endParaRPr kumimoji="1" lang="ja-JP" altLang="en-US" sz="2400" dirty="0"/>
          </a:p>
        </p:txBody>
      </p:sp>
      <p:sp>
        <p:nvSpPr>
          <p:cNvPr id="21" name="右矢印 20"/>
          <p:cNvSpPr/>
          <p:nvPr/>
        </p:nvSpPr>
        <p:spPr>
          <a:xfrm>
            <a:off x="785280" y="4725144"/>
            <a:ext cx="978408" cy="242316"/>
          </a:xfrm>
          <a:prstGeom prst="rightArrow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吹き出し 21"/>
          <p:cNvSpPr/>
          <p:nvPr/>
        </p:nvSpPr>
        <p:spPr>
          <a:xfrm>
            <a:off x="2267744" y="4509120"/>
            <a:ext cx="860302" cy="444679"/>
          </a:xfrm>
          <a:prstGeom prst="wedgeRoundRectCallout">
            <a:avLst>
              <a:gd name="adj1" fmla="val -19850"/>
              <a:gd name="adj2" fmla="val 40664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WGII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83568" y="4365104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IPCC AR5</a:t>
            </a:r>
            <a:endParaRPr kumimoji="1" lang="ja-JP" altLang="en-US" sz="2000" b="1" dirty="0"/>
          </a:p>
        </p:txBody>
      </p:sp>
      <p:sp>
        <p:nvSpPr>
          <p:cNvPr id="24" name="角丸四角形吹き出し 23"/>
          <p:cNvSpPr/>
          <p:nvPr/>
        </p:nvSpPr>
        <p:spPr>
          <a:xfrm>
            <a:off x="3220820" y="4509120"/>
            <a:ext cx="860302" cy="444679"/>
          </a:xfrm>
          <a:prstGeom prst="wedgeRoundRectCallout">
            <a:avLst>
              <a:gd name="adj1" fmla="val -19850"/>
              <a:gd name="adj2" fmla="val 40664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WGIII</a:t>
            </a:r>
          </a:p>
        </p:txBody>
      </p:sp>
      <p:sp>
        <p:nvSpPr>
          <p:cNvPr id="25" name="角丸四角形吹き出し 24"/>
          <p:cNvSpPr/>
          <p:nvPr/>
        </p:nvSpPr>
        <p:spPr>
          <a:xfrm>
            <a:off x="6592018" y="4509120"/>
            <a:ext cx="860302" cy="444679"/>
          </a:xfrm>
          <a:prstGeom prst="wedgeRoundRectCallout">
            <a:avLst>
              <a:gd name="adj1" fmla="val -19850"/>
              <a:gd name="adj2" fmla="val 40664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SYR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364502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FOEN “Options and Elements for an Accounting Framework for the Land Sector in the Post-2020 Climate Regime” : GHG Management Institute  “Understanding Land Use in the UNFCCC” :  Meridian Institute “Land Use in a Future Climate Agreement” : OECD “Planting the Foundations of a Post-2020 Land Sector Reporting and Accounting Framework”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794968" y="6309320"/>
            <a:ext cx="2369320" cy="402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200" dirty="0" smtClean="0"/>
              <a:t>UN ”FORESTS Action Statements </a:t>
            </a:r>
          </a:p>
          <a:p>
            <a:pPr>
              <a:lnSpc>
                <a:spcPts val="1200"/>
              </a:lnSpc>
            </a:pPr>
            <a:r>
              <a:rPr lang="en-US" altLang="ja-JP" sz="1200" dirty="0" smtClean="0"/>
              <a:t>and Action Plans”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92152" y="2996952"/>
            <a:ext cx="2943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 TEM (land use) : FCCC/TP/2014/13/Add.1 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5536" y="3026710"/>
            <a:ext cx="2145388" cy="402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200" dirty="0" smtClean="0"/>
              <a:t>High-level Panel </a:t>
            </a:r>
            <a:r>
              <a:rPr lang="en-US" altLang="ja-JP" sz="1200" dirty="0"/>
              <a:t>E</a:t>
            </a:r>
            <a:r>
              <a:rPr lang="en-US" altLang="ja-JP" sz="1200" dirty="0" smtClean="0"/>
              <a:t>vent </a:t>
            </a:r>
          </a:p>
          <a:p>
            <a:pPr>
              <a:lnSpc>
                <a:spcPts val="1200"/>
              </a:lnSpc>
            </a:pPr>
            <a:r>
              <a:rPr lang="en-US" altLang="ja-JP" sz="1200" dirty="0"/>
              <a:t>o</a:t>
            </a:r>
            <a:r>
              <a:rPr lang="en-US" altLang="ja-JP" sz="1200" dirty="0" smtClean="0"/>
              <a:t>n the Land </a:t>
            </a:r>
            <a:r>
              <a:rPr lang="en-US" altLang="ja-JP" sz="1200" dirty="0"/>
              <a:t>S</a:t>
            </a:r>
            <a:r>
              <a:rPr lang="en-US" altLang="ja-JP" sz="1200" dirty="0" smtClean="0"/>
              <a:t>ector and Forests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03548" y="6309320"/>
            <a:ext cx="2628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Warsaw Framework for REDD-plus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225733" y="6309320"/>
            <a:ext cx="1738755" cy="402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200" dirty="0" smtClean="0"/>
              <a:t>Lima Information Hub </a:t>
            </a:r>
          </a:p>
          <a:p>
            <a:pPr>
              <a:lnSpc>
                <a:spcPts val="1200"/>
              </a:lnSpc>
            </a:pPr>
            <a:r>
              <a:rPr lang="en-US" altLang="ja-JP" sz="1200" dirty="0"/>
              <a:t>f</a:t>
            </a:r>
            <a:r>
              <a:rPr lang="en-US" altLang="ja-JP" sz="1200" dirty="0" smtClean="0"/>
              <a:t>or REDD-plus</a:t>
            </a:r>
          </a:p>
        </p:txBody>
      </p:sp>
    </p:spTree>
    <p:extLst>
      <p:ext uri="{BB962C8B-B14F-4D97-AF65-F5344CB8AC3E}">
        <p14:creationId xmlns:p14="http://schemas.microsoft.com/office/powerpoint/2010/main" val="42610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27384"/>
            <a:ext cx="9144000" cy="642937"/>
          </a:xfrm>
          <a:prstGeom prst="rect">
            <a:avLst/>
          </a:prstGeom>
          <a:solidFill>
            <a:srgbClr val="99FF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000" dirty="0" smtClean="0"/>
          </a:p>
          <a:p>
            <a:r>
              <a:rPr lang="en-US" altLang="ja-JP" sz="2800" dirty="0" smtClean="0"/>
              <a:t>『</a:t>
            </a:r>
            <a:r>
              <a:rPr lang="ja-JP" altLang="en-US" sz="2800" dirty="0" smtClean="0"/>
              <a:t>リマ声明</a:t>
            </a:r>
            <a:r>
              <a:rPr lang="en-US" altLang="ja-JP" sz="2800" dirty="0" smtClean="0"/>
              <a:t>』</a:t>
            </a:r>
            <a:r>
              <a:rPr lang="ja-JP" altLang="en-US" sz="2800" dirty="0" err="1" smtClean="0"/>
              <a:t>で</a:t>
            </a:r>
            <a:r>
              <a:rPr lang="ja-JP" altLang="en-US" sz="2800" dirty="0" err="1"/>
              <a:t>の</a:t>
            </a:r>
            <a:r>
              <a:rPr lang="ja-JP" altLang="en-US" sz="2800" dirty="0" smtClean="0"/>
              <a:t>土地セクター</a:t>
            </a:r>
            <a:endParaRPr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1180484"/>
            <a:ext cx="835292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気候</a:t>
            </a:r>
            <a:r>
              <a:rPr lang="ja-JP" altLang="en-US" sz="2400" b="1" dirty="0"/>
              <a:t>行動のためのリマ</a:t>
            </a:r>
            <a:r>
              <a:rPr lang="ja-JP" altLang="en-US" sz="2400" b="1" dirty="0" smtClean="0"/>
              <a:t>声明</a:t>
            </a:r>
            <a:r>
              <a:rPr lang="ja-JP" altLang="en-US" sz="2000" dirty="0" smtClean="0"/>
              <a:t>（</a:t>
            </a:r>
            <a:r>
              <a:rPr lang="en-US" altLang="ja-JP" sz="2000" b="1" dirty="0" smtClean="0"/>
              <a:t>Lima </a:t>
            </a:r>
            <a:r>
              <a:rPr lang="en-US" altLang="ja-JP" sz="2000" b="1" dirty="0"/>
              <a:t>call for climate </a:t>
            </a:r>
            <a:r>
              <a:rPr lang="en-US" altLang="ja-JP" sz="2000" b="1" dirty="0" smtClean="0"/>
              <a:t>action</a:t>
            </a:r>
            <a:r>
              <a:rPr lang="ja-JP" altLang="en-US" sz="2000" dirty="0" err="1" smtClean="0"/>
              <a:t>、</a:t>
            </a:r>
            <a:r>
              <a:rPr lang="en-US" altLang="ja-JP" sz="2000" dirty="0" smtClean="0"/>
              <a:t>2014</a:t>
            </a:r>
            <a:r>
              <a:rPr lang="ja-JP" altLang="en-US" sz="2000" dirty="0" smtClean="0"/>
              <a:t>年</a:t>
            </a:r>
            <a:r>
              <a:rPr lang="en-US" altLang="ja-JP" sz="2000" dirty="0" smtClean="0"/>
              <a:t>12</a:t>
            </a:r>
            <a:r>
              <a:rPr lang="ja-JP" altLang="en-US" sz="2000" dirty="0" smtClean="0"/>
              <a:t>月）</a:t>
            </a:r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sz="1600" dirty="0" smtClean="0"/>
          </a:p>
          <a:p>
            <a:endParaRPr lang="en-US" altLang="ja-JP" dirty="0"/>
          </a:p>
          <a:p>
            <a:r>
              <a:rPr kumimoji="1" lang="ja-JP" altLang="en-US" b="1" dirty="0" smtClean="0"/>
              <a:t>本文パラ</a:t>
            </a:r>
            <a:r>
              <a:rPr kumimoji="1" lang="en-US" altLang="ja-JP" b="1" dirty="0" smtClean="0"/>
              <a:t>14.   </a:t>
            </a:r>
          </a:p>
          <a:p>
            <a:r>
              <a:rPr kumimoji="1" lang="en-US" altLang="ja-JP" dirty="0" smtClean="0"/>
              <a:t> 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約束草案を提出する際に示す情報（事前</a:t>
            </a:r>
            <a:r>
              <a:rPr lang="ja-JP" altLang="en-US" b="1" dirty="0" smtClean="0"/>
              <a:t>情報</a:t>
            </a:r>
            <a:r>
              <a:rPr kumimoji="1" lang="ja-JP" altLang="en-US" b="1" dirty="0" smtClean="0"/>
              <a:t>）には、人為的な温室効果ガスの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排出及び、適切であれば、吸収を含む。</a:t>
            </a:r>
            <a:endParaRPr kumimoji="1" lang="en-US" altLang="ja-JP" b="1" dirty="0" smtClean="0"/>
          </a:p>
          <a:p>
            <a:r>
              <a:rPr lang="ja-JP" altLang="en-US" b="1" dirty="0" smtClean="0"/>
              <a:t>（</a:t>
            </a:r>
            <a:r>
              <a:rPr lang="en-US" altLang="ja-JP" b="1" dirty="0" smtClean="0"/>
              <a:t>…… including those for estimating and accounting for anthropogenic greenhouse </a:t>
            </a:r>
          </a:p>
          <a:p>
            <a:r>
              <a:rPr lang="en-US" altLang="ja-JP" b="1" dirty="0" smtClean="0"/>
              <a:t>gas emissions and, as appropriate, removals, …… </a:t>
            </a:r>
            <a:r>
              <a:rPr lang="ja-JP" altLang="en-US" b="1" dirty="0" smtClean="0"/>
              <a:t>）</a:t>
            </a:r>
            <a:endParaRPr lang="en-US" altLang="ja-JP" b="1" dirty="0" smtClean="0"/>
          </a:p>
          <a:p>
            <a:endParaRPr kumimoji="1" lang="en-US" altLang="ja-JP" b="1" dirty="0"/>
          </a:p>
          <a:p>
            <a:endParaRPr lang="en-US" altLang="ja-JP" b="1" dirty="0" smtClean="0"/>
          </a:p>
          <a:p>
            <a:r>
              <a:rPr lang="ja-JP" altLang="en-US" b="1" dirty="0" smtClean="0"/>
              <a:t>別添</a:t>
            </a:r>
            <a:endParaRPr lang="en-US" altLang="ja-JP" b="1" dirty="0" smtClean="0"/>
          </a:p>
          <a:p>
            <a:r>
              <a:rPr lang="ja-JP" altLang="en-US" b="1" dirty="0" smtClean="0"/>
              <a:t> 「新たな枠組みの交渉テキスト案の要素」（</a:t>
            </a:r>
            <a:r>
              <a:rPr lang="en-US" altLang="ja-JP" b="1" dirty="0" smtClean="0"/>
              <a:t>Elements for a draft negotiating text</a:t>
            </a:r>
            <a:r>
              <a:rPr lang="ja-JP" altLang="en-US" b="1" dirty="0" smtClean="0"/>
              <a:t>）</a:t>
            </a:r>
            <a:endParaRPr lang="en-US" altLang="ja-JP" b="1" dirty="0" smtClean="0"/>
          </a:p>
          <a:p>
            <a:endParaRPr lang="en-US" altLang="ja-JP" b="1" dirty="0" smtClean="0"/>
          </a:p>
          <a:p>
            <a:r>
              <a:rPr lang="ja-JP" altLang="en-US" b="1" dirty="0" smtClean="0"/>
              <a:t>「</a:t>
            </a:r>
            <a:r>
              <a:rPr lang="en-US" altLang="ja-JP" b="1" dirty="0" smtClean="0"/>
              <a:t>J. </a:t>
            </a:r>
            <a:r>
              <a:rPr lang="ja-JP" altLang="en-US" b="1" dirty="0" smtClean="0"/>
              <a:t>行動と支援の透明性」（</a:t>
            </a:r>
            <a:r>
              <a:rPr lang="en-US" altLang="ja-JP" b="1" dirty="0" smtClean="0"/>
              <a:t>J. Transparency of action and support</a:t>
            </a:r>
            <a:r>
              <a:rPr lang="ja-JP" altLang="en-US" b="1" dirty="0" smtClean="0"/>
              <a:t>）</a:t>
            </a:r>
            <a:endParaRPr lang="en-US" altLang="ja-JP" b="1" dirty="0" smtClean="0"/>
          </a:p>
          <a:p>
            <a:r>
              <a:rPr kumimoji="1" lang="ja-JP" altLang="en-US" b="1" dirty="0"/>
              <a:t>土地</a:t>
            </a:r>
            <a:r>
              <a:rPr kumimoji="1" lang="ja-JP" altLang="en-US" b="1" dirty="0" smtClean="0"/>
              <a:t>セクター（</a:t>
            </a:r>
            <a:r>
              <a:rPr kumimoji="1" lang="en-US" altLang="ja-JP" b="1" dirty="0" smtClean="0"/>
              <a:t>..land sector..</a:t>
            </a:r>
            <a:r>
              <a:rPr kumimoji="1" lang="ja-JP" altLang="en-US" b="1" dirty="0" smtClean="0"/>
              <a:t>）、土地利用変化及び林業（</a:t>
            </a:r>
            <a:r>
              <a:rPr kumimoji="1" lang="en-US" altLang="ja-JP" b="1" dirty="0" smtClean="0"/>
              <a:t>..land use change and forestry..</a:t>
            </a:r>
            <a:r>
              <a:rPr kumimoji="1" lang="ja-JP" altLang="en-US" b="1" dirty="0" smtClean="0"/>
              <a:t>）</a:t>
            </a:r>
            <a:endParaRPr lang="en-US" altLang="ja-JP" b="1" dirty="0"/>
          </a:p>
          <a:p>
            <a:r>
              <a:rPr lang="ja-JP" altLang="en-US" dirty="0" smtClean="0"/>
              <a:t>　　　　　　　　　　　　　　　　　　　　　　　　　　　　　　　　　　　　　　　　　　　　　　　</a:t>
            </a:r>
            <a:r>
              <a:rPr lang="ja-JP" altLang="en-US" b="1" dirty="0" smtClean="0"/>
              <a:t>など</a:t>
            </a:r>
            <a:endParaRPr kumimoji="1" lang="en-US" altLang="ja-JP" b="1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422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27384"/>
            <a:ext cx="9144000" cy="642937"/>
          </a:xfrm>
          <a:prstGeom prst="rect">
            <a:avLst/>
          </a:prstGeom>
          <a:solidFill>
            <a:srgbClr val="99FF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000" dirty="0" smtClean="0"/>
          </a:p>
          <a:p>
            <a:r>
              <a:rPr lang="ja-JP" altLang="en-US" sz="2800" dirty="0"/>
              <a:t>土地</a:t>
            </a:r>
            <a:r>
              <a:rPr lang="ja-JP" altLang="en-US" sz="2800" dirty="0" smtClean="0"/>
              <a:t>セクター</a:t>
            </a:r>
            <a:r>
              <a:rPr lang="ja-JP" altLang="en-US" sz="2800" dirty="0"/>
              <a:t>とは</a:t>
            </a:r>
            <a:endParaRPr lang="en-US" altLang="ja-JP" sz="28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52978" y="1340768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森林等吸収源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4128" y="1268760"/>
            <a:ext cx="1176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REDD</a:t>
            </a:r>
            <a:r>
              <a:rPr lang="en-US" altLang="ja-JP" sz="2800" dirty="0" smtClean="0"/>
              <a:t>+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24328" y="131115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農業</a:t>
            </a:r>
            <a:endParaRPr kumimoji="1" lang="ja-JP" altLang="en-US" sz="2400" dirty="0"/>
          </a:p>
        </p:txBody>
      </p:sp>
      <p:sp>
        <p:nvSpPr>
          <p:cNvPr id="7" name="等号 6"/>
          <p:cNvSpPr/>
          <p:nvPr/>
        </p:nvSpPr>
        <p:spPr>
          <a:xfrm>
            <a:off x="2483768" y="1359932"/>
            <a:ext cx="360040" cy="412884"/>
          </a:xfrm>
          <a:prstGeom prst="mathEqual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加算記号 7"/>
          <p:cNvSpPr/>
          <p:nvPr/>
        </p:nvSpPr>
        <p:spPr>
          <a:xfrm>
            <a:off x="7020272" y="1340768"/>
            <a:ext cx="360040" cy="41288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加算記号 9"/>
          <p:cNvSpPr/>
          <p:nvPr/>
        </p:nvSpPr>
        <p:spPr>
          <a:xfrm>
            <a:off x="5148064" y="1359932"/>
            <a:ext cx="360040" cy="41288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908720"/>
            <a:ext cx="3740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『</a:t>
            </a:r>
            <a:r>
              <a:rPr kumimoji="1" lang="ja-JP" altLang="en-US" sz="2400" b="1" dirty="0" smtClean="0"/>
              <a:t>土地セクター</a:t>
            </a:r>
            <a:r>
              <a:rPr kumimoji="1" lang="en-US" altLang="ja-JP" sz="2400" b="1" dirty="0" smtClean="0"/>
              <a:t>』</a:t>
            </a:r>
            <a:r>
              <a:rPr kumimoji="1" lang="ja-JP" altLang="en-US" sz="2400" b="1" dirty="0" smtClean="0"/>
              <a:t>とは、ほぼ、</a:t>
            </a:r>
            <a:endParaRPr kumimoji="1" lang="ja-JP" altLang="en-US" sz="2400" b="1" dirty="0"/>
          </a:p>
        </p:txBody>
      </p:sp>
      <p:pic>
        <p:nvPicPr>
          <p:cNvPr id="11" name="Picture 3" descr="F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279" y="1700808"/>
            <a:ext cx="4763295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2856"/>
            <a:ext cx="4561183" cy="2808312"/>
          </a:xfrm>
          <a:prstGeom prst="rect">
            <a:avLst/>
          </a:prstGeom>
          <a:solidFill>
            <a:srgbClr val="00DA63"/>
          </a:solidFill>
          <a:ln>
            <a:noFill/>
          </a:ln>
          <a:extLst/>
        </p:spPr>
      </p:pic>
      <p:sp>
        <p:nvSpPr>
          <p:cNvPr id="6" name="正方形/長方形 5"/>
          <p:cNvSpPr/>
          <p:nvPr/>
        </p:nvSpPr>
        <p:spPr>
          <a:xfrm>
            <a:off x="1" y="1700808"/>
            <a:ext cx="4711404" cy="628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10947" y="5229200"/>
            <a:ext cx="4711404" cy="628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4355975" y="5157192"/>
            <a:ext cx="518775" cy="628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20072" y="1794302"/>
            <a:ext cx="352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（注）ただし、各国により解釈は異なる。</a:t>
            </a:r>
            <a:endParaRPr kumimoji="1" lang="ja-JP" altLang="en-US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995936" y="4869160"/>
            <a:ext cx="144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FAO FRA2005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7504" y="5661248"/>
            <a:ext cx="6874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LULUCF</a:t>
            </a:r>
            <a:r>
              <a:rPr lang="ja-JP" altLang="en-US" sz="1400" dirty="0" smtClean="0"/>
              <a:t>（</a:t>
            </a:r>
            <a:r>
              <a:rPr lang="en-US" altLang="ja-JP" sz="1400" dirty="0"/>
              <a:t>Land Use, Land Use Change and </a:t>
            </a:r>
            <a:r>
              <a:rPr lang="en-US" altLang="ja-JP" sz="1400" dirty="0" smtClean="0"/>
              <a:t>Forestry</a:t>
            </a:r>
            <a:r>
              <a:rPr lang="ja-JP" altLang="en-US" sz="1400" dirty="0" smtClean="0"/>
              <a:t>）　土地利用、土地利用変化及び林業</a:t>
            </a:r>
            <a:endParaRPr lang="en-US" altLang="ja-JP" sz="1600" dirty="0"/>
          </a:p>
          <a:p>
            <a:r>
              <a:rPr kumimoji="1" lang="en-US" altLang="ja-JP" dirty="0" smtClean="0"/>
              <a:t>FOLU     </a:t>
            </a:r>
            <a:r>
              <a:rPr kumimoji="1" lang="ja-JP" altLang="en-US" sz="1400" dirty="0" smtClean="0"/>
              <a:t>（</a:t>
            </a:r>
            <a:r>
              <a:rPr lang="en-US" altLang="ja-JP" sz="1400" dirty="0"/>
              <a:t>Forestry and Other Land </a:t>
            </a:r>
            <a:r>
              <a:rPr lang="en-US" altLang="ja-JP" sz="1400" dirty="0" smtClean="0"/>
              <a:t>Use</a:t>
            </a:r>
            <a:r>
              <a:rPr lang="ja-JP" altLang="en-US" sz="1400" dirty="0" smtClean="0"/>
              <a:t>）　　　　　　　　 </a:t>
            </a:r>
            <a:r>
              <a:rPr kumimoji="1" lang="ja-JP" altLang="en-US" sz="1400" dirty="0" smtClean="0"/>
              <a:t>林業及びその他土地利用</a:t>
            </a:r>
            <a:endParaRPr kumimoji="1" lang="en-US" altLang="ja-JP" sz="1400" dirty="0" smtClean="0"/>
          </a:p>
          <a:p>
            <a:r>
              <a:rPr lang="en-US" altLang="ja-JP" dirty="0" smtClean="0"/>
              <a:t>AFOLU   </a:t>
            </a:r>
            <a:r>
              <a:rPr lang="ja-JP" altLang="en-US" sz="1400" dirty="0" smtClean="0"/>
              <a:t>（</a:t>
            </a:r>
            <a:r>
              <a:rPr lang="en-US" altLang="ja-JP" sz="1400" dirty="0"/>
              <a:t>Agriculture, Forestry and Other Land </a:t>
            </a:r>
            <a:r>
              <a:rPr lang="en-US" altLang="ja-JP" sz="1400" dirty="0" smtClean="0"/>
              <a:t>Use</a:t>
            </a:r>
            <a:r>
              <a:rPr lang="ja-JP" altLang="en-US" sz="1400" dirty="0" smtClean="0"/>
              <a:t>） 農業、林業及びその他土地利用</a:t>
            </a:r>
            <a:endParaRPr lang="en-US" altLang="ja-JP" sz="1400" dirty="0" smtClean="0"/>
          </a:p>
        </p:txBody>
      </p:sp>
      <p:pic>
        <p:nvPicPr>
          <p:cNvPr id="1026" name="Picture 2" descr="C:\Users\yuuichi_satou\Desktop\■ 2015\■ powerpoint presentation\ウガンダ 2005 IMGP48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013176"/>
            <a:ext cx="1944216" cy="169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19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27384"/>
            <a:ext cx="9144000" cy="642937"/>
          </a:xfrm>
          <a:prstGeom prst="rect">
            <a:avLst/>
          </a:prstGeom>
          <a:solidFill>
            <a:srgbClr val="99FF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000" dirty="0" smtClean="0"/>
          </a:p>
          <a:p>
            <a:r>
              <a:rPr lang="ja-JP" altLang="en-US" sz="2800" dirty="0" smtClean="0"/>
              <a:t>土地セクター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特性</a:t>
            </a:r>
            <a:r>
              <a:rPr lang="en-US" altLang="ja-JP" sz="2800" dirty="0" smtClean="0"/>
              <a:t>/</a:t>
            </a:r>
            <a:r>
              <a:rPr lang="ja-JP" altLang="en-US" sz="2800" dirty="0" smtClean="0"/>
              <a:t>切り口</a:t>
            </a:r>
            <a:endParaRPr lang="en-US" altLang="ja-JP" sz="28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1015370"/>
            <a:ext cx="8892480" cy="5221942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b="1" dirty="0"/>
              <a:t>　</a:t>
            </a:r>
            <a:r>
              <a:rPr lang="ja-JP" altLang="en-US" b="1" dirty="0" smtClean="0"/>
              <a:t>　　　  　　</a:t>
            </a:r>
            <a:r>
              <a:rPr lang="ja-JP" altLang="en-US" dirty="0" smtClean="0"/>
              <a:t>排出源 ・</a:t>
            </a:r>
            <a:r>
              <a:rPr lang="en-US" altLang="ja-JP" dirty="0" smtClean="0"/>
              <a:t> </a:t>
            </a:r>
            <a:r>
              <a:rPr lang="ja-JP" altLang="en-US" dirty="0" smtClean="0"/>
              <a:t>吸収源　 ：　</a:t>
            </a:r>
            <a:r>
              <a:rPr lang="ja-JP" altLang="en-US" b="1" u="sng" dirty="0" smtClean="0"/>
              <a:t>吸収源になりうる</a:t>
            </a:r>
            <a:r>
              <a:rPr lang="ja-JP" altLang="en-US" b="1" dirty="0" smtClean="0"/>
              <a:t>。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endParaRPr kumimoji="1"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b="1" dirty="0" smtClean="0"/>
              <a:t>　　　　　　  </a:t>
            </a:r>
            <a:r>
              <a:rPr lang="ja-JP" altLang="en-US" dirty="0" smtClean="0"/>
              <a:t>先進国 ・途上国　  ：　</a:t>
            </a:r>
            <a:r>
              <a:rPr lang="ja-JP" altLang="en-US" b="1" u="sng" dirty="0" smtClean="0"/>
              <a:t>途上国が参加</a:t>
            </a:r>
            <a:r>
              <a:rPr lang="ja-JP" altLang="en-US" b="1" dirty="0" smtClean="0"/>
              <a:t>する仕組。</a:t>
            </a:r>
            <a:endParaRPr kumimoji="1" lang="en-US" altLang="ja-JP" b="1" dirty="0" smtClean="0"/>
          </a:p>
          <a:p>
            <a:pPr>
              <a:lnSpc>
                <a:spcPts val="2000"/>
              </a:lnSpc>
            </a:pP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b="1" dirty="0"/>
              <a:t>　</a:t>
            </a:r>
            <a:r>
              <a:rPr lang="ja-JP" altLang="en-US" b="1" dirty="0" smtClean="0"/>
              <a:t>　　　　　  </a:t>
            </a:r>
            <a:r>
              <a:rPr lang="ja-JP" altLang="en-US" dirty="0" smtClean="0"/>
              <a:t>係数が単一・多様 ：</a:t>
            </a:r>
            <a:r>
              <a:rPr lang="ja-JP" altLang="en-US" b="1" dirty="0" smtClean="0"/>
              <a:t>　</a:t>
            </a:r>
            <a:r>
              <a:rPr lang="ja-JP" altLang="en-US" dirty="0" smtClean="0"/>
              <a:t> </a:t>
            </a:r>
            <a:r>
              <a:rPr lang="ja-JP" altLang="en-US" b="1" u="sng" dirty="0" smtClean="0"/>
              <a:t>係数が多様</a:t>
            </a:r>
            <a:r>
              <a:rPr lang="ja-JP" altLang="en-US" b="1" dirty="0" smtClean="0"/>
              <a:t>。</a:t>
            </a:r>
            <a:r>
              <a:rPr lang="ja-JP" altLang="en-US" sz="1600" dirty="0" smtClean="0"/>
              <a:t>（例）森林＝気候帯</a:t>
            </a:r>
            <a:r>
              <a:rPr lang="en-US" altLang="ja-JP" sz="1600" dirty="0" smtClean="0"/>
              <a:t>×</a:t>
            </a:r>
            <a:r>
              <a:rPr lang="ja-JP" altLang="en-US" sz="1600" dirty="0" smtClean="0"/>
              <a:t>大陸</a:t>
            </a:r>
            <a:r>
              <a:rPr lang="en-US" altLang="ja-JP" sz="1600" dirty="0" smtClean="0"/>
              <a:t>×</a:t>
            </a:r>
            <a:r>
              <a:rPr lang="ja-JP" altLang="en-US" sz="1600" dirty="0" smtClean="0"/>
              <a:t>樹種群</a:t>
            </a:r>
            <a:r>
              <a:rPr lang="ja-JP" altLang="en-US" dirty="0"/>
              <a:t>　</a:t>
            </a:r>
            <a:endParaRPr lang="en-US" altLang="ja-JP" dirty="0" smtClean="0"/>
          </a:p>
          <a:p>
            <a:pPr>
              <a:lnSpc>
                <a:spcPts val="2000"/>
              </a:lnSpc>
            </a:pP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特定の場所・　</a:t>
            </a:r>
            <a:r>
              <a:rPr lang="ja-JP" altLang="en-US" b="1" dirty="0" smtClean="0"/>
              <a:t>　　　　 面的に広く、</a:t>
            </a:r>
            <a:r>
              <a:rPr lang="ja-JP" altLang="en-US" b="1" u="sng" dirty="0" smtClean="0"/>
              <a:t>関係者が多数・多様</a:t>
            </a:r>
            <a:r>
              <a:rPr lang="ja-JP" altLang="en-US" b="1" dirty="0" smtClean="0"/>
              <a:t>。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r>
              <a:rPr lang="ja-JP" altLang="en-US" b="1" dirty="0"/>
              <a:t>　</a:t>
            </a:r>
            <a:r>
              <a:rPr lang="ja-JP" altLang="en-US" b="1" dirty="0" smtClean="0"/>
              <a:t>　　　　　　　</a:t>
            </a:r>
            <a:r>
              <a:rPr lang="ja-JP" altLang="en-US" dirty="0" smtClean="0"/>
              <a:t>　　　　広い地域 ：　</a:t>
            </a: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dirty="0" smtClean="0"/>
              <a:t>　　　　　　　　　　　　　　　　　　　     </a:t>
            </a:r>
            <a:r>
              <a:rPr lang="ja-JP" altLang="en-US" b="1" u="sng" dirty="0" smtClean="0"/>
              <a:t>コンセンサス・インセンティブ構築</a:t>
            </a:r>
            <a:r>
              <a:rPr lang="ja-JP" altLang="en-US" b="1" dirty="0" smtClean="0"/>
              <a:t>が重要。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r>
              <a:rPr lang="ja-JP" altLang="en-US" dirty="0" smtClean="0"/>
              <a:t>　　　　　　　コベネフィット・</a:t>
            </a: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負のインパクト：　　</a:t>
            </a:r>
            <a:r>
              <a:rPr lang="ja-JP" altLang="en-US" b="1" u="sng" dirty="0" smtClean="0"/>
              <a:t>生物多様性保全</a:t>
            </a:r>
            <a:r>
              <a:rPr lang="ja-JP" altLang="en-US" b="1" dirty="0" smtClean="0"/>
              <a:t>、</a:t>
            </a:r>
            <a:r>
              <a:rPr lang="ja-JP" altLang="en-US" b="1" u="sng" dirty="0" smtClean="0"/>
              <a:t>先住民の権利</a:t>
            </a:r>
            <a:r>
              <a:rPr lang="ja-JP" altLang="en-US" b="1" dirty="0" smtClean="0"/>
              <a:t>、</a:t>
            </a:r>
            <a:r>
              <a:rPr lang="ja-JP" altLang="en-US" b="1" u="sng" dirty="0" smtClean="0"/>
              <a:t>食糧安全保障</a:t>
            </a:r>
            <a:r>
              <a:rPr lang="ja-JP" altLang="en-US" b="1" dirty="0" smtClean="0"/>
              <a:t>。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endParaRPr lang="en-US" altLang="ja-JP" b="1" dirty="0"/>
          </a:p>
          <a:p>
            <a:pPr>
              <a:lnSpc>
                <a:spcPts val="2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　　　　　　　　        </a:t>
            </a:r>
            <a:r>
              <a:rPr lang="ja-JP" altLang="en-US" b="1" u="sng" dirty="0" smtClean="0"/>
              <a:t>自然現象の影響</a:t>
            </a:r>
            <a:r>
              <a:rPr lang="ja-JP" altLang="en-US" b="1" dirty="0" smtClean="0"/>
              <a:t>を受けやすい。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　　　  生態系システム 　：　</a:t>
            </a: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　　　　　　　　  　　 </a:t>
            </a:r>
            <a:r>
              <a:rPr lang="ja-JP" altLang="en-US" b="1" u="sng" dirty="0" smtClean="0"/>
              <a:t>応答</a:t>
            </a:r>
            <a:r>
              <a:rPr lang="ja-JP" altLang="en-US" b="1" u="sng" dirty="0"/>
              <a:t>に時間</a:t>
            </a:r>
            <a:r>
              <a:rPr lang="ja-JP" altLang="en-US" b="1" dirty="0"/>
              <a:t>を</a:t>
            </a:r>
            <a:r>
              <a:rPr lang="ja-JP" altLang="en-US" b="1" dirty="0" smtClean="0"/>
              <a:t>要する</a:t>
            </a:r>
            <a:r>
              <a:rPr lang="ja-JP" altLang="en-US" b="1" dirty="0"/>
              <a:t>。</a:t>
            </a:r>
            <a:r>
              <a:rPr lang="ja-JP" altLang="en-US" b="1" dirty="0" smtClean="0"/>
              <a:t>適応対策に、長期的視野</a:t>
            </a:r>
            <a:r>
              <a:rPr lang="ja-JP" altLang="en-US" b="1" dirty="0"/>
              <a:t>。</a:t>
            </a:r>
            <a:endParaRPr lang="en-US" altLang="ja-JP" b="1" dirty="0"/>
          </a:p>
          <a:p>
            <a:pPr>
              <a:lnSpc>
                <a:spcPts val="2000"/>
              </a:lnSpc>
            </a:pPr>
            <a:endParaRPr kumimoji="1"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透　明　性　　　　  ：　  </a:t>
            </a:r>
            <a:r>
              <a:rPr lang="ja-JP" altLang="en-US" b="1" dirty="0" smtClean="0"/>
              <a:t>手法・方法論の</a:t>
            </a:r>
            <a:r>
              <a:rPr lang="ja-JP" altLang="en-US" b="1" u="sng" dirty="0" smtClean="0"/>
              <a:t>透明性</a:t>
            </a:r>
            <a:r>
              <a:rPr lang="ja-JP" altLang="en-US" b="1" dirty="0" smtClean="0"/>
              <a:t>を高める。</a:t>
            </a:r>
            <a:endParaRPr kumimoji="1" lang="en-US" altLang="ja-JP" b="1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pPr>
              <a:lnSpc>
                <a:spcPts val="2000"/>
              </a:lnSpc>
            </a:pPr>
            <a:r>
              <a:rPr lang="ja-JP" altLang="en-US" dirty="0" smtClean="0"/>
              <a:t>　　　　　　　　　　　　　　　　　　 ：　  </a:t>
            </a:r>
            <a:r>
              <a:rPr lang="ja-JP" altLang="en-US" b="1" u="sng" dirty="0" smtClean="0"/>
              <a:t>各国の国情</a:t>
            </a:r>
            <a:r>
              <a:rPr lang="ja-JP" altLang="en-US" b="1" dirty="0" smtClean="0"/>
              <a:t>（</a:t>
            </a:r>
            <a:r>
              <a:rPr lang="en-US" altLang="ja-JP" b="1" dirty="0" smtClean="0"/>
              <a:t>national circumstances</a:t>
            </a:r>
            <a:r>
              <a:rPr lang="ja-JP" altLang="en-US" b="1" dirty="0" smtClean="0"/>
              <a:t>）と</a:t>
            </a:r>
            <a:r>
              <a:rPr lang="ja-JP" altLang="en-US" b="1" u="sng" dirty="0" smtClean="0"/>
              <a:t>比較可能性</a:t>
            </a:r>
            <a:r>
              <a:rPr lang="ja-JP" altLang="en-US" b="1" dirty="0" smtClean="0"/>
              <a:t>。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r>
              <a:rPr lang="ja-JP" altLang="en-US" b="1" dirty="0" smtClean="0"/>
              <a:t>　　　　　　　　　　　　　　　　　　　　</a:t>
            </a:r>
            <a:r>
              <a:rPr lang="ja-JP" altLang="en-US" b="1" dirty="0"/>
              <a:t>　</a:t>
            </a:r>
            <a:r>
              <a:rPr lang="ja-JP" altLang="en-US" sz="1600" dirty="0" smtClean="0"/>
              <a:t>日本、</a:t>
            </a:r>
            <a:r>
              <a:rPr lang="en-US" altLang="ja-JP" sz="1600" dirty="0" smtClean="0"/>
              <a:t>UG</a:t>
            </a:r>
            <a:r>
              <a:rPr lang="ja-JP" altLang="en-US" sz="1600" dirty="0" smtClean="0"/>
              <a:t>（米・加・豪・</a:t>
            </a:r>
            <a:r>
              <a:rPr lang="en-US" altLang="ja-JP" sz="1600" dirty="0" smtClean="0"/>
              <a:t>NZ</a:t>
            </a:r>
            <a:r>
              <a:rPr lang="ja-JP" altLang="en-US" sz="1600" dirty="0" smtClean="0"/>
              <a:t>等）、欧州、途上国各グループ</a:t>
            </a:r>
            <a:endParaRPr lang="en-US" altLang="ja-JP" sz="1600" dirty="0" smtClean="0"/>
          </a:p>
        </p:txBody>
      </p:sp>
      <p:sp>
        <p:nvSpPr>
          <p:cNvPr id="4" name="円/楕円 3"/>
          <p:cNvSpPr/>
          <p:nvPr/>
        </p:nvSpPr>
        <p:spPr>
          <a:xfrm>
            <a:off x="251520" y="198884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227687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緩和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251520" y="3717032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4005064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</a:rPr>
              <a:t>適応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251520" y="4725144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5003884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CC6600"/>
                </a:solidFill>
              </a:rPr>
              <a:t>情報</a:t>
            </a:r>
            <a:endParaRPr kumimoji="1" lang="ja-JP" altLang="en-US" b="1" dirty="0">
              <a:solidFill>
                <a:srgbClr val="CC6600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1137320" y="5517232"/>
            <a:ext cx="1634480" cy="741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0079" y="5754742"/>
            <a:ext cx="1601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srgbClr val="CC6600"/>
                </a:solidFill>
              </a:rPr>
              <a:t>アカウンティング</a:t>
            </a:r>
            <a:endParaRPr kumimoji="1" lang="ja-JP" altLang="en-US" sz="1600" b="1" dirty="0">
              <a:solidFill>
                <a:srgbClr val="CC6600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107504" y="758498"/>
            <a:ext cx="9036496" cy="3678614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107504" y="3356992"/>
            <a:ext cx="9036496" cy="1656184"/>
          </a:xfrm>
          <a:prstGeom prst="ellipse">
            <a:avLst/>
          </a:prstGeom>
          <a:noFill/>
          <a:ln w="127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30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-27384"/>
            <a:ext cx="9144000" cy="642937"/>
          </a:xfrm>
          <a:prstGeom prst="rect">
            <a:avLst/>
          </a:prstGeom>
          <a:solidFill>
            <a:srgbClr val="99FF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800" dirty="0" smtClean="0"/>
          </a:p>
          <a:p>
            <a:r>
              <a:rPr lang="en-US" altLang="ja-JP" sz="2800" dirty="0"/>
              <a:t>IPCC</a:t>
            </a:r>
            <a:r>
              <a:rPr lang="ja-JP" altLang="en-US" sz="2800" dirty="0"/>
              <a:t>第</a:t>
            </a:r>
            <a:r>
              <a:rPr lang="en-US" altLang="ja-JP" sz="2800" dirty="0"/>
              <a:t>5</a:t>
            </a:r>
            <a:r>
              <a:rPr lang="ja-JP" altLang="en-US" sz="2800" dirty="0"/>
              <a:t>次評価</a:t>
            </a:r>
            <a:r>
              <a:rPr lang="ja-JP" altLang="en-US" sz="2800" dirty="0" smtClean="0"/>
              <a:t>報告書</a:t>
            </a:r>
            <a:r>
              <a:rPr lang="en-US" altLang="ja-JP" sz="3200" dirty="0"/>
              <a:t>(</a:t>
            </a:r>
            <a:r>
              <a:rPr lang="en-US" altLang="ja-JP" sz="3200" dirty="0" smtClean="0"/>
              <a:t>IPCC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AR5</a:t>
            </a:r>
            <a:r>
              <a:rPr lang="en-US" altLang="ja-JP" sz="3200" dirty="0"/>
              <a:t>)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 </a:t>
            </a:r>
            <a:r>
              <a:rPr lang="en-US" altLang="ja-JP" sz="2400" dirty="0" smtClean="0"/>
              <a:t>– </a:t>
            </a:r>
            <a:r>
              <a:rPr lang="ja-JP" altLang="en-US" sz="2400" dirty="0" smtClean="0"/>
              <a:t>部門別の</a:t>
            </a:r>
            <a:r>
              <a:rPr lang="en-US" altLang="ja-JP" sz="2400" dirty="0" smtClean="0"/>
              <a:t>GHG</a:t>
            </a:r>
            <a:r>
              <a:rPr lang="ja-JP" altLang="en-US" sz="2400" dirty="0" smtClean="0"/>
              <a:t>排出量 </a:t>
            </a:r>
            <a:r>
              <a:rPr lang="en-US" altLang="ja-JP" sz="2400" dirty="0" smtClean="0"/>
              <a:t>-</a:t>
            </a:r>
            <a:endParaRPr lang="en-US" altLang="ja-JP" sz="2800" dirty="0" smtClean="0"/>
          </a:p>
        </p:txBody>
      </p:sp>
      <p:pic>
        <p:nvPicPr>
          <p:cNvPr id="5" name="図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80928"/>
            <a:ext cx="5573901" cy="3528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395536" y="1025441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en-US" altLang="ja-JP" sz="2400" b="1" dirty="0" smtClean="0"/>
              <a:t>AFOLU</a:t>
            </a:r>
            <a:r>
              <a:rPr kumimoji="1" lang="ja-JP" altLang="en-US" b="1" dirty="0" smtClean="0"/>
              <a:t>（農業、林業、その他土地利用）</a:t>
            </a:r>
            <a:r>
              <a:rPr kumimoji="1" lang="ja-JP" altLang="en-US" sz="2000" b="1" dirty="0" smtClean="0"/>
              <a:t>からの排出が全体の１／４。</a:t>
            </a:r>
            <a:endParaRPr kumimoji="1" lang="en-US" altLang="ja-JP" sz="20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kumimoji="1" lang="en-US" altLang="ja-JP" sz="20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b="1" dirty="0" smtClean="0"/>
              <a:t>新規植林、持続可能な森林経営、森林減少の抑制、農地・草地管理といった土地利用部門での対策を組み合わせるアプローチが、費用対効果が高い。</a:t>
            </a:r>
            <a:endParaRPr kumimoji="1" lang="ja-JP" altLang="en-US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60032" y="6381328"/>
            <a:ext cx="3741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IPCC</a:t>
            </a:r>
            <a:r>
              <a:rPr lang="ja-JP" altLang="en-US" sz="1600" dirty="0"/>
              <a:t> </a:t>
            </a:r>
            <a:r>
              <a:rPr lang="en-US" altLang="ja-JP" sz="1600" dirty="0" smtClean="0"/>
              <a:t>AR5</a:t>
            </a:r>
            <a:r>
              <a:rPr kumimoji="1" lang="ja-JP" altLang="en-US" sz="1600" dirty="0" smtClean="0"/>
              <a:t>　第</a:t>
            </a:r>
            <a:r>
              <a:rPr kumimoji="1" lang="en-US" altLang="ja-JP" sz="1600" dirty="0" smtClean="0"/>
              <a:t>3</a:t>
            </a:r>
            <a:r>
              <a:rPr kumimoji="1" lang="ja-JP" altLang="en-US" sz="1600" dirty="0" smtClean="0"/>
              <a:t>作業部会報告書　図 </a:t>
            </a:r>
            <a:r>
              <a:rPr kumimoji="1" lang="en-US" altLang="ja-JP" sz="1600" dirty="0" smtClean="0"/>
              <a:t>SPM.2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6225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27384"/>
            <a:ext cx="9144000" cy="642937"/>
          </a:xfrm>
          <a:prstGeom prst="rect">
            <a:avLst/>
          </a:prstGeom>
          <a:solidFill>
            <a:srgbClr val="99FF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1000" dirty="0"/>
          </a:p>
          <a:p>
            <a:r>
              <a:rPr lang="ja-JP" altLang="en-US" sz="1000" dirty="0" smtClean="0"/>
              <a:t>　　　　</a:t>
            </a:r>
            <a:r>
              <a:rPr lang="en-US" altLang="ja-JP" sz="2800" dirty="0" smtClean="0"/>
              <a:t>IPCC AR5</a:t>
            </a:r>
            <a:r>
              <a:rPr lang="ja-JP" altLang="en-US" sz="2800" dirty="0" smtClean="0"/>
              <a:t> </a:t>
            </a:r>
            <a:r>
              <a:rPr lang="en-US" altLang="ja-JP" sz="2400" dirty="0" smtClean="0"/>
              <a:t>– CO</a:t>
            </a:r>
            <a:r>
              <a:rPr lang="en-US" altLang="ja-JP" sz="2000" dirty="0" smtClean="0"/>
              <a:t>2</a:t>
            </a:r>
            <a:r>
              <a:rPr lang="ja-JP" altLang="en-US" sz="2400" dirty="0" err="1" smtClean="0"/>
              <a:t>の排</a:t>
            </a:r>
            <a:r>
              <a:rPr lang="ja-JP" altLang="en-US" sz="2400" dirty="0" smtClean="0"/>
              <a:t>出量 </a:t>
            </a:r>
            <a:r>
              <a:rPr lang="en-US" altLang="ja-JP" sz="2800" dirty="0" smtClean="0"/>
              <a:t>-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84" y="764704"/>
            <a:ext cx="8750960" cy="3474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07504" y="4581128"/>
            <a:ext cx="58326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2000" b="1" dirty="0"/>
              <a:t>１</a:t>
            </a:r>
            <a:r>
              <a:rPr lang="en-US" altLang="ja-JP" sz="2000" b="1" dirty="0"/>
              <a:t>9</a:t>
            </a:r>
            <a:r>
              <a:rPr lang="ja-JP" altLang="en-US" sz="2000" b="1" dirty="0"/>
              <a:t>世紀</a:t>
            </a:r>
            <a:r>
              <a:rPr lang="ja-JP" altLang="en-US" sz="2000" b="1" dirty="0" smtClean="0"/>
              <a:t>には</a:t>
            </a:r>
            <a:r>
              <a:rPr kumimoji="1" lang="en-US" altLang="ja-JP" sz="2000" b="1" dirty="0" smtClean="0"/>
              <a:t>Forestry and other land use </a:t>
            </a:r>
            <a:r>
              <a:rPr kumimoji="1" lang="ja-JP" altLang="en-US" b="1" dirty="0" smtClean="0"/>
              <a:t>（林業及びその他の土地利用）</a:t>
            </a:r>
            <a:r>
              <a:rPr lang="ja-JP" altLang="en-US" sz="2000" b="1" dirty="0" smtClean="0"/>
              <a:t>からの排出がほとんど。</a:t>
            </a:r>
            <a:endParaRPr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現在では化石燃料等からの排出が急増。</a:t>
            </a:r>
            <a:endParaRPr lang="en-US" altLang="ja-JP" sz="2000" b="1" dirty="0" smtClean="0"/>
          </a:p>
          <a:p>
            <a:endParaRPr kumimoji="1" lang="en-US" altLang="ja-JP" sz="20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ja-JP" altLang="en-US" sz="2000" b="1" dirty="0" smtClean="0"/>
              <a:t>排出は、大気、海洋と共に、陸域に吸収</a:t>
            </a:r>
            <a:r>
              <a:rPr lang="ja-JP" altLang="en-US" sz="2000" b="1" dirty="0"/>
              <a:t>される。</a:t>
            </a:r>
            <a:endParaRPr kumimoji="1" lang="ja-JP" altLang="en-US" sz="20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63888" y="6402814"/>
            <a:ext cx="3105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IPCC AR5 WGI Figure TS.4 (Bottom)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88024" y="4077072"/>
            <a:ext cx="27111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IPCC</a:t>
            </a:r>
            <a:r>
              <a:rPr lang="ja-JP" altLang="en-US" sz="1600" dirty="0"/>
              <a:t> </a:t>
            </a:r>
            <a:r>
              <a:rPr lang="en-US" altLang="ja-JP" sz="1600" dirty="0" smtClean="0"/>
              <a:t>AR5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SYR Figure SPM.1 (d)</a:t>
            </a:r>
            <a:endParaRPr kumimoji="1" lang="ja-JP" alt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785" y="4714676"/>
            <a:ext cx="2259687" cy="214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97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27384"/>
            <a:ext cx="9144000" cy="642937"/>
          </a:xfrm>
          <a:prstGeom prst="rect">
            <a:avLst/>
          </a:prstGeom>
          <a:solidFill>
            <a:srgbClr val="99FF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000" dirty="0" smtClean="0"/>
          </a:p>
          <a:p>
            <a:r>
              <a:rPr lang="en-US" altLang="ja-JP" sz="2800" dirty="0" smtClean="0"/>
              <a:t>IPCC</a:t>
            </a:r>
            <a:r>
              <a:rPr lang="ja-JP" altLang="en-US" sz="2800" dirty="0"/>
              <a:t> </a:t>
            </a:r>
            <a:r>
              <a:rPr lang="en-US" altLang="ja-JP" sz="2800" dirty="0" smtClean="0"/>
              <a:t>AR5 </a:t>
            </a:r>
            <a:r>
              <a:rPr lang="ja-JP" altLang="en-US" sz="2800" dirty="0" smtClean="0"/>
              <a:t> </a:t>
            </a:r>
            <a:r>
              <a:rPr lang="en-US" altLang="ja-JP" sz="2400" dirty="0" smtClean="0"/>
              <a:t>– </a:t>
            </a:r>
            <a:r>
              <a:rPr lang="ja-JP" altLang="en-US" sz="2400" dirty="0" smtClean="0"/>
              <a:t>オーバーシュートシナリオ </a:t>
            </a:r>
            <a:r>
              <a:rPr lang="en-US" altLang="ja-JP" sz="2400" dirty="0" smtClean="0"/>
              <a:t>-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486" y="908720"/>
            <a:ext cx="2578010" cy="525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7" y="908720"/>
            <a:ext cx="6240572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23528" y="4509120"/>
            <a:ext cx="59507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2000" b="1" dirty="0" smtClean="0"/>
              <a:t>オーバーシュートシナリオは、</a:t>
            </a:r>
            <a:r>
              <a:rPr kumimoji="1" lang="en-US" altLang="ja-JP" sz="2000" b="1" dirty="0" smtClean="0"/>
              <a:t>BECCS</a:t>
            </a:r>
            <a:r>
              <a:rPr kumimoji="1" lang="ja-JP" altLang="en-US" sz="2000" b="1" dirty="0" smtClean="0"/>
              <a:t>や</a:t>
            </a:r>
            <a:r>
              <a:rPr kumimoji="1" lang="ja-JP" altLang="en-US" sz="2000" b="1" u="sng" dirty="0" smtClean="0"/>
              <a:t>植林</a:t>
            </a:r>
            <a:r>
              <a:rPr kumimoji="1" lang="ja-JP" altLang="en-US" sz="2000" b="1" dirty="0" smtClean="0"/>
              <a:t>の利用と</a:t>
            </a:r>
            <a:r>
              <a:rPr lang="ja-JP" altLang="en-US" sz="2000" b="1" dirty="0"/>
              <a:t>広範</a:t>
            </a:r>
            <a:r>
              <a:rPr lang="ja-JP" altLang="en-US" sz="2000" b="1" dirty="0" smtClean="0"/>
              <a:t>な普及を前提。</a:t>
            </a:r>
            <a:endParaRPr lang="en-US" altLang="ja-JP" sz="2000" b="1" dirty="0" smtClean="0"/>
          </a:p>
          <a:p>
            <a:endParaRPr lang="en-US" altLang="ja-JP" sz="20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ja-JP" sz="2000" b="1" dirty="0" smtClean="0"/>
              <a:t>CCS</a:t>
            </a:r>
            <a:r>
              <a:rPr lang="ja-JP" altLang="en-US" sz="2000" b="1" dirty="0" smtClean="0"/>
              <a:t>を使わない場合は、</a:t>
            </a:r>
            <a:r>
              <a:rPr lang="en-US" altLang="ja-JP" sz="2000" b="1" dirty="0" smtClean="0"/>
              <a:t>AFOLU</a:t>
            </a:r>
            <a:r>
              <a:rPr lang="ja-JP" altLang="en-US" sz="2000" b="1" dirty="0" smtClean="0"/>
              <a:t>の部門で（＝</a:t>
            </a:r>
            <a:r>
              <a:rPr lang="ja-JP" altLang="en-US" sz="2000" b="1" u="sng" dirty="0" smtClean="0"/>
              <a:t>植林</a:t>
            </a:r>
            <a:r>
              <a:rPr lang="ja-JP" altLang="en-US" sz="2000" b="1" dirty="0" smtClean="0"/>
              <a:t>によって）、大気中から</a:t>
            </a:r>
            <a:r>
              <a:rPr lang="en-US" altLang="ja-JP" sz="2000" b="1" dirty="0" smtClean="0"/>
              <a:t>CO2</a:t>
            </a:r>
            <a:r>
              <a:rPr lang="ja-JP" altLang="en-US" sz="2000" b="1" dirty="0" smtClean="0"/>
              <a:t>を吸収することが必要。</a:t>
            </a:r>
            <a:endParaRPr lang="en-US" altLang="ja-JP" sz="2000" b="1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36096" y="6237312"/>
            <a:ext cx="3741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IPCC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AR5</a:t>
            </a:r>
            <a:r>
              <a:rPr kumimoji="1" lang="ja-JP" altLang="en-US" sz="1600" dirty="0" smtClean="0"/>
              <a:t>　第</a:t>
            </a:r>
            <a:r>
              <a:rPr kumimoji="1" lang="en-US" altLang="ja-JP" sz="1600" dirty="0" smtClean="0"/>
              <a:t>3</a:t>
            </a:r>
            <a:r>
              <a:rPr kumimoji="1" lang="ja-JP" altLang="en-US" sz="1600" dirty="0" smtClean="0"/>
              <a:t>作業部会報告書　図 </a:t>
            </a:r>
            <a:r>
              <a:rPr kumimoji="1" lang="en-US" altLang="ja-JP" sz="1600" dirty="0" smtClean="0"/>
              <a:t>SPM.5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99792" y="3933056"/>
            <a:ext cx="3741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IPCC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AR5</a:t>
            </a:r>
            <a:r>
              <a:rPr kumimoji="1" lang="ja-JP" altLang="en-US" sz="1600" dirty="0" smtClean="0"/>
              <a:t>　第</a:t>
            </a:r>
            <a:r>
              <a:rPr kumimoji="1" lang="en-US" altLang="ja-JP" sz="1600" dirty="0" smtClean="0"/>
              <a:t>3</a:t>
            </a:r>
            <a:r>
              <a:rPr kumimoji="1" lang="ja-JP" altLang="en-US" sz="1600" dirty="0" smtClean="0"/>
              <a:t>作業部会報告書　図 </a:t>
            </a:r>
            <a:r>
              <a:rPr kumimoji="1" lang="en-US" altLang="ja-JP" sz="1600" dirty="0" smtClean="0"/>
              <a:t>SPM.7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3367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27384"/>
            <a:ext cx="9144000" cy="642937"/>
          </a:xfrm>
          <a:prstGeom prst="rect">
            <a:avLst/>
          </a:prstGeom>
          <a:solidFill>
            <a:srgbClr val="99FF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000" dirty="0" smtClean="0"/>
          </a:p>
          <a:p>
            <a:r>
              <a:rPr lang="en-US" altLang="ja-JP" sz="3200" dirty="0" smtClean="0"/>
              <a:t>REDD+</a:t>
            </a:r>
            <a:r>
              <a:rPr lang="ja-JP" altLang="en-US" sz="2800" dirty="0" smtClean="0"/>
              <a:t>　</a:t>
            </a:r>
            <a:r>
              <a:rPr lang="en-US" altLang="ja-JP" sz="2400" dirty="0" smtClean="0"/>
              <a:t>- </a:t>
            </a:r>
            <a:r>
              <a:rPr lang="ja-JP" altLang="en-US" sz="2400" dirty="0" smtClean="0"/>
              <a:t>主な交渉の経緯 </a:t>
            </a:r>
            <a:r>
              <a:rPr lang="en-US" altLang="ja-JP" sz="2400" dirty="0" smtClean="0"/>
              <a:t>-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124744"/>
            <a:ext cx="583264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COP11  2006</a:t>
            </a:r>
            <a:r>
              <a:rPr kumimoji="1" lang="ja-JP" altLang="en-US" sz="2000" b="1" dirty="0" smtClean="0"/>
              <a:t>年　カナダ・モントリオール</a:t>
            </a:r>
            <a:endParaRPr kumimoji="1" lang="en-US" altLang="ja-JP" sz="2000" b="1" dirty="0" smtClean="0"/>
          </a:p>
          <a:p>
            <a:r>
              <a:rPr lang="ja-JP" altLang="en-US" sz="2000" b="1" dirty="0" smtClean="0"/>
              <a:t>　　</a:t>
            </a:r>
            <a:r>
              <a:rPr lang="ja-JP" altLang="en-US" sz="2000" b="1" dirty="0" smtClean="0">
                <a:solidFill>
                  <a:srgbClr val="FF9900"/>
                </a:solidFill>
              </a:rPr>
              <a:t>■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PNG</a:t>
            </a:r>
            <a:r>
              <a:rPr lang="ja-JP" altLang="en-US" sz="2000" b="1" dirty="0" smtClean="0"/>
              <a:t>とコスタリカが、</a:t>
            </a:r>
            <a:r>
              <a:rPr lang="en-US" altLang="ja-JP" sz="2000" b="1" dirty="0" smtClean="0"/>
              <a:t>REDD</a:t>
            </a:r>
            <a:r>
              <a:rPr lang="ja-JP" altLang="en-US" sz="2000" b="1" dirty="0" smtClean="0"/>
              <a:t>の概念を共同提案。</a:t>
            </a:r>
            <a:endParaRPr kumimoji="1" lang="ja-JP" altLang="en-US" sz="20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4869160"/>
            <a:ext cx="800127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COP19 2013</a:t>
            </a:r>
            <a:r>
              <a:rPr kumimoji="1" lang="ja-JP" altLang="en-US" sz="2000" b="1" dirty="0" smtClean="0"/>
              <a:t>年　ポーランド・ワルシャワ</a:t>
            </a:r>
            <a:endParaRPr kumimoji="1"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</a:t>
            </a:r>
            <a:r>
              <a:rPr lang="ja-JP" altLang="en-US" sz="2000" b="1" dirty="0" smtClean="0">
                <a:solidFill>
                  <a:srgbClr val="FF9900"/>
                </a:solidFill>
              </a:rPr>
              <a:t>■</a:t>
            </a:r>
            <a:r>
              <a:rPr lang="ja-JP" altLang="en-US" sz="2000" b="1" dirty="0" smtClean="0"/>
              <a:t>　「</a:t>
            </a:r>
            <a:r>
              <a:rPr lang="en-US" altLang="ja-JP" sz="2000" b="1" dirty="0" smtClean="0"/>
              <a:t>REDD+</a:t>
            </a:r>
            <a:r>
              <a:rPr lang="ja-JP" altLang="en-US" sz="2000" b="1" dirty="0" smtClean="0"/>
              <a:t>のためのワルシャワ枠組」、実施</a:t>
            </a:r>
            <a:r>
              <a:rPr lang="ja-JP" altLang="en-US" sz="2000" b="1" dirty="0"/>
              <a:t>のための</a:t>
            </a:r>
            <a:r>
              <a:rPr lang="ja-JP" altLang="en-US" sz="2000" b="1" dirty="0" smtClean="0"/>
              <a:t>パッケージ合意。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5" y="2996952"/>
            <a:ext cx="800127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COP16 2010</a:t>
            </a:r>
            <a:r>
              <a:rPr kumimoji="1" lang="ja-JP" altLang="en-US" sz="2000" b="1" dirty="0" smtClean="0"/>
              <a:t>年　メキシコ・カンクン</a:t>
            </a:r>
            <a:endParaRPr kumimoji="1"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</a:t>
            </a:r>
            <a:r>
              <a:rPr lang="ja-JP" altLang="en-US" sz="2000" b="1" dirty="0" smtClean="0">
                <a:solidFill>
                  <a:srgbClr val="FF9900"/>
                </a:solidFill>
              </a:rPr>
              <a:t>■</a:t>
            </a:r>
            <a:r>
              <a:rPr lang="ja-JP" altLang="en-US" sz="2000" b="1" dirty="0" smtClean="0"/>
              <a:t>　「カンクン合意」、</a:t>
            </a:r>
            <a:r>
              <a:rPr lang="en-US" altLang="ja-JP" sz="2000" b="1" dirty="0" smtClean="0"/>
              <a:t>REDD+</a:t>
            </a:r>
            <a:r>
              <a:rPr lang="ja-JP" altLang="en-US" sz="2000" b="1" dirty="0" smtClean="0"/>
              <a:t>の基本事項が決定。</a:t>
            </a:r>
            <a:endParaRPr kumimoji="1"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2060848"/>
            <a:ext cx="583264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COP12</a:t>
            </a:r>
            <a:r>
              <a:rPr lang="ja-JP" altLang="en-US" sz="2000" b="1" dirty="0"/>
              <a:t> </a:t>
            </a:r>
            <a:r>
              <a:rPr lang="en-US" altLang="ja-JP" sz="2000" b="1" dirty="0" smtClean="0"/>
              <a:t>2007</a:t>
            </a:r>
            <a:r>
              <a:rPr lang="ja-JP" altLang="en-US" sz="2000" b="1" dirty="0" smtClean="0"/>
              <a:t>年　インドネシア・バリ</a:t>
            </a:r>
            <a:endParaRPr lang="en-US" altLang="ja-JP" sz="2000" b="1" dirty="0" smtClean="0"/>
          </a:p>
          <a:p>
            <a:r>
              <a:rPr kumimoji="1" lang="ja-JP" altLang="en-US" sz="2000" b="1" dirty="0" smtClean="0"/>
              <a:t>　　</a:t>
            </a:r>
            <a:r>
              <a:rPr kumimoji="1" lang="ja-JP" altLang="en-US" sz="2000" b="1" dirty="0" smtClean="0">
                <a:solidFill>
                  <a:srgbClr val="FF9900"/>
                </a:solidFill>
              </a:rPr>
              <a:t>■</a:t>
            </a:r>
            <a:r>
              <a:rPr kumimoji="1" lang="ja-JP" altLang="en-US" sz="2000" b="1" dirty="0" smtClean="0"/>
              <a:t>　「バリ行動計画」、</a:t>
            </a:r>
            <a:r>
              <a:rPr kumimoji="1" lang="en-US" altLang="ja-JP" sz="2000" b="1" dirty="0" smtClean="0"/>
              <a:t>REDD+</a:t>
            </a:r>
            <a:r>
              <a:rPr kumimoji="1" lang="ja-JP" altLang="en-US" sz="2000" b="1" dirty="0" smtClean="0"/>
              <a:t>を将来枠組みの対象。</a:t>
            </a:r>
            <a:endParaRPr kumimoji="1" lang="ja-JP" altLang="en-US" sz="20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5805264"/>
            <a:ext cx="800127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COP20 2014</a:t>
            </a:r>
            <a:r>
              <a:rPr kumimoji="1" lang="ja-JP" altLang="en-US" sz="2000" b="1" dirty="0" smtClean="0"/>
              <a:t>年　ペルー・リマ</a:t>
            </a:r>
            <a:endParaRPr kumimoji="1"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</a:t>
            </a:r>
            <a:r>
              <a:rPr lang="ja-JP" altLang="en-US" sz="2000" b="1" dirty="0" smtClean="0">
                <a:solidFill>
                  <a:srgbClr val="FF9900"/>
                </a:solidFill>
              </a:rPr>
              <a:t>■</a:t>
            </a:r>
            <a:r>
              <a:rPr lang="ja-JP" altLang="en-US" sz="2000" b="1" dirty="0" smtClean="0"/>
              <a:t>　「リマ</a:t>
            </a:r>
            <a:r>
              <a:rPr lang="en-US" altLang="ja-JP" sz="2000" b="1" dirty="0" smtClean="0"/>
              <a:t>REDD+</a:t>
            </a:r>
            <a:r>
              <a:rPr lang="ja-JP" altLang="en-US" sz="2000" b="1" dirty="0" smtClean="0"/>
              <a:t>情報ハブ」、実施のための情報の透明化。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5536" y="3933056"/>
            <a:ext cx="800126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COP17 2011</a:t>
            </a:r>
            <a:r>
              <a:rPr kumimoji="1" lang="ja-JP" altLang="en-US" sz="2000" b="1" dirty="0" smtClean="0"/>
              <a:t>年　</a:t>
            </a:r>
            <a:r>
              <a:rPr lang="ja-JP" altLang="en-US" sz="2000" b="1" dirty="0" smtClean="0"/>
              <a:t>南ア・ダーバン</a:t>
            </a:r>
            <a:endParaRPr kumimoji="1"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</a:t>
            </a:r>
            <a:r>
              <a:rPr lang="ja-JP" altLang="en-US" sz="2000" b="1" dirty="0" smtClean="0">
                <a:solidFill>
                  <a:srgbClr val="FF9900"/>
                </a:solidFill>
              </a:rPr>
              <a:t>■</a:t>
            </a:r>
            <a:r>
              <a:rPr lang="ja-JP" altLang="en-US" sz="2000" b="1" dirty="0" smtClean="0"/>
              <a:t>　セーフガード、森林参照（排出）レベルの基本的技術指針。</a:t>
            </a:r>
            <a:endParaRPr kumimoji="1" lang="ja-JP" altLang="en-US" sz="20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516216" y="893038"/>
            <a:ext cx="2555776" cy="181588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森林減少・劣化の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　　　ドライバーは</a:t>
            </a:r>
            <a:r>
              <a:rPr lang="ja-JP" altLang="en-US" sz="1600" b="1" dirty="0" smtClean="0"/>
              <a:t>複合的</a:t>
            </a:r>
            <a:endParaRPr lang="en-US" altLang="ja-JP" sz="1600" b="1" dirty="0" smtClean="0"/>
          </a:p>
          <a:p>
            <a:r>
              <a:rPr lang="ja-JP" altLang="en-US" sz="1600" dirty="0" smtClean="0"/>
              <a:t>　・</a:t>
            </a:r>
            <a:r>
              <a:rPr kumimoji="1" lang="ja-JP" altLang="en-US" sz="1600" dirty="0" smtClean="0"/>
              <a:t>焼畑、薪炭採取、過放牧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　・違法伐採、過度な伐採</a:t>
            </a:r>
            <a:endParaRPr lang="en-US" altLang="ja-JP" sz="1600" dirty="0" smtClean="0"/>
          </a:p>
          <a:p>
            <a:r>
              <a:rPr lang="ja-JP" altLang="en-US" sz="1600" dirty="0" smtClean="0"/>
              <a:t>　・森林・泥炭地火災</a:t>
            </a:r>
            <a:endParaRPr lang="en-US" altLang="ja-JP" sz="1600" dirty="0" smtClean="0"/>
          </a:p>
          <a:p>
            <a:r>
              <a:rPr lang="ja-JP" altLang="en-US" sz="1600" dirty="0" smtClean="0"/>
              <a:t>　・過度な農地拡大</a:t>
            </a:r>
            <a:endParaRPr lang="en-US" altLang="ja-JP" sz="1600" dirty="0" smtClean="0"/>
          </a:p>
          <a:p>
            <a:r>
              <a:rPr lang="ja-JP" altLang="en-US" sz="1600" dirty="0" smtClean="0"/>
              <a:t>　・過度</a:t>
            </a:r>
            <a:r>
              <a:rPr lang="ja-JP" altLang="en-US" sz="1600" dirty="0"/>
              <a:t>な</a:t>
            </a:r>
            <a:r>
              <a:rPr lang="ja-JP" altLang="en-US" sz="1600" dirty="0" smtClean="0"/>
              <a:t>鉱物採掘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216209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7490</TotalTime>
  <Words>558</Words>
  <Application>Microsoft Office PowerPoint</Application>
  <PresentationFormat>画面に合わせる (4:3)</PresentationFormat>
  <Paragraphs>189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Wingdings</vt:lpstr>
      <vt:lpstr>Blank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農林水産省</dc:creator>
  <cp:lastModifiedBy>花輪 泰子</cp:lastModifiedBy>
  <cp:revision>158</cp:revision>
  <cp:lastPrinted>2015-01-23T01:53:16Z</cp:lastPrinted>
  <dcterms:created xsi:type="dcterms:W3CDTF">2015-01-13T04:14:37Z</dcterms:created>
  <dcterms:modified xsi:type="dcterms:W3CDTF">2016-12-20T05:53:00Z</dcterms:modified>
</cp:coreProperties>
</file>