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2"/>
  </p:notesMasterIdLst>
  <p:handoutMasterIdLst>
    <p:handoutMasterId r:id="rId13"/>
  </p:handoutMasterIdLst>
  <p:sldIdLst>
    <p:sldId id="267" r:id="rId2"/>
    <p:sldId id="268" r:id="rId3"/>
    <p:sldId id="256" r:id="rId4"/>
    <p:sldId id="257" r:id="rId5"/>
    <p:sldId id="269" r:id="rId6"/>
    <p:sldId id="259" r:id="rId7"/>
    <p:sldId id="271" r:id="rId8"/>
    <p:sldId id="266" r:id="rId9"/>
    <p:sldId id="270" r:id="rId10"/>
    <p:sldId id="264" r:id="rId1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99CCFF"/>
    <a:srgbClr val="3399FF"/>
    <a:srgbClr val="0066FF"/>
    <a:srgbClr val="FFFF66"/>
    <a:srgbClr val="0000FF"/>
    <a:srgbClr val="FFCCCC"/>
    <a:srgbClr val="FF5050"/>
    <a:srgbClr val="FF7C8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4"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565" cy="493868"/>
          </a:xfrm>
          <a:prstGeom prst="rect">
            <a:avLst/>
          </a:prstGeom>
        </p:spPr>
        <p:txBody>
          <a:bodyPr vert="horz" lIns="90759" tIns="45380" rIns="90759" bIns="45380"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814626" y="0"/>
            <a:ext cx="2919565" cy="493868"/>
          </a:xfrm>
          <a:prstGeom prst="rect">
            <a:avLst/>
          </a:prstGeom>
        </p:spPr>
        <p:txBody>
          <a:bodyPr vert="horz" lIns="90759" tIns="45380" rIns="90759" bIns="45380" rtlCol="0"/>
          <a:lstStyle>
            <a:lvl1pPr algn="r">
              <a:defRPr sz="1100"/>
            </a:lvl1pPr>
          </a:lstStyle>
          <a:p>
            <a:fld id="{6D0CC445-8E9A-4D93-9EE4-812EE43AA45D}" type="datetimeFigureOut">
              <a:rPr kumimoji="1" lang="ja-JP" altLang="en-US" smtClean="0"/>
              <a:t>2015/1/21</a:t>
            </a:fld>
            <a:endParaRPr kumimoji="1" lang="ja-JP" altLang="en-US"/>
          </a:p>
        </p:txBody>
      </p:sp>
      <p:sp>
        <p:nvSpPr>
          <p:cNvPr id="4" name="フッター プレースホルダー 3"/>
          <p:cNvSpPr>
            <a:spLocks noGrp="1"/>
          </p:cNvSpPr>
          <p:nvPr>
            <p:ph type="ftr" sz="quarter" idx="2"/>
          </p:nvPr>
        </p:nvSpPr>
        <p:spPr>
          <a:xfrm>
            <a:off x="0" y="9370868"/>
            <a:ext cx="2919565" cy="493867"/>
          </a:xfrm>
          <a:prstGeom prst="rect">
            <a:avLst/>
          </a:prstGeom>
        </p:spPr>
        <p:txBody>
          <a:bodyPr vert="horz" lIns="90759" tIns="45380" rIns="90759" bIns="45380"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814626" y="9370868"/>
            <a:ext cx="2919565" cy="493867"/>
          </a:xfrm>
          <a:prstGeom prst="rect">
            <a:avLst/>
          </a:prstGeom>
        </p:spPr>
        <p:txBody>
          <a:bodyPr vert="horz" lIns="90759" tIns="45380" rIns="90759" bIns="45380" rtlCol="0" anchor="b"/>
          <a:lstStyle>
            <a:lvl1pPr algn="r">
              <a:defRPr sz="1100"/>
            </a:lvl1pPr>
          </a:lstStyle>
          <a:p>
            <a:fld id="{BEFC656B-4967-4DDD-B5D0-CC63829079EF}" type="slidenum">
              <a:rPr kumimoji="1" lang="ja-JP" altLang="en-US" smtClean="0"/>
              <a:t>‹#›</a:t>
            </a:fld>
            <a:endParaRPr kumimoji="1" lang="ja-JP" altLang="en-US"/>
          </a:p>
        </p:txBody>
      </p:sp>
    </p:spTree>
    <p:extLst>
      <p:ext uri="{BB962C8B-B14F-4D97-AF65-F5344CB8AC3E}">
        <p14:creationId xmlns:p14="http://schemas.microsoft.com/office/powerpoint/2010/main" val="34949065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565" cy="493868"/>
          </a:xfrm>
          <a:prstGeom prst="rect">
            <a:avLst/>
          </a:prstGeom>
        </p:spPr>
        <p:txBody>
          <a:bodyPr vert="horz" lIns="90759" tIns="45380" rIns="90759" bIns="45380"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4626" y="0"/>
            <a:ext cx="2919565" cy="493868"/>
          </a:xfrm>
          <a:prstGeom prst="rect">
            <a:avLst/>
          </a:prstGeom>
        </p:spPr>
        <p:txBody>
          <a:bodyPr vert="horz" lIns="90759" tIns="45380" rIns="90759" bIns="45380" rtlCol="0"/>
          <a:lstStyle>
            <a:lvl1pPr algn="r">
              <a:defRPr sz="1100"/>
            </a:lvl1pPr>
          </a:lstStyle>
          <a:p>
            <a:fld id="{6D4B57A9-E79F-4625-89D3-47F4C85B79E8}" type="datetimeFigureOut">
              <a:rPr kumimoji="1" lang="ja-JP" altLang="en-US" smtClean="0"/>
              <a:t>2015/1/21</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0759" tIns="45380" rIns="90759" bIns="45380" rtlCol="0" anchor="ctr"/>
          <a:lstStyle/>
          <a:p>
            <a:endParaRPr lang="ja-JP" altLang="en-US"/>
          </a:p>
        </p:txBody>
      </p:sp>
      <p:sp>
        <p:nvSpPr>
          <p:cNvPr id="5" name="ノート プレースホルダー 4"/>
          <p:cNvSpPr>
            <a:spLocks noGrp="1"/>
          </p:cNvSpPr>
          <p:nvPr>
            <p:ph type="body" sz="quarter" idx="3"/>
          </p:nvPr>
        </p:nvSpPr>
        <p:spPr>
          <a:xfrm>
            <a:off x="673264" y="4686225"/>
            <a:ext cx="5389239" cy="4440077"/>
          </a:xfrm>
          <a:prstGeom prst="rect">
            <a:avLst/>
          </a:prstGeom>
        </p:spPr>
        <p:txBody>
          <a:bodyPr vert="horz" lIns="90759" tIns="45380" rIns="90759" bIns="4538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0870"/>
            <a:ext cx="2919565" cy="493867"/>
          </a:xfrm>
          <a:prstGeom prst="rect">
            <a:avLst/>
          </a:prstGeom>
        </p:spPr>
        <p:txBody>
          <a:bodyPr vert="horz" lIns="90759" tIns="45380" rIns="90759" bIns="45380"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4626" y="9370870"/>
            <a:ext cx="2919565" cy="493867"/>
          </a:xfrm>
          <a:prstGeom prst="rect">
            <a:avLst/>
          </a:prstGeom>
        </p:spPr>
        <p:txBody>
          <a:bodyPr vert="horz" lIns="90759" tIns="45380" rIns="90759" bIns="45380" rtlCol="0" anchor="b"/>
          <a:lstStyle>
            <a:lvl1pPr algn="r">
              <a:defRPr sz="1100"/>
            </a:lvl1pPr>
          </a:lstStyle>
          <a:p>
            <a:fld id="{89A3106E-7EF4-4CB7-A0A2-CCF21BF99CA7}" type="slidenum">
              <a:rPr kumimoji="1" lang="ja-JP" altLang="en-US" smtClean="0"/>
              <a:t>‹#›</a:t>
            </a:fld>
            <a:endParaRPr kumimoji="1" lang="ja-JP" altLang="en-US"/>
          </a:p>
        </p:txBody>
      </p:sp>
    </p:spTree>
    <p:extLst>
      <p:ext uri="{BB962C8B-B14F-4D97-AF65-F5344CB8AC3E}">
        <p14:creationId xmlns:p14="http://schemas.microsoft.com/office/powerpoint/2010/main" val="18467151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9A3106E-7EF4-4CB7-A0A2-CCF21BF99CA7}" type="slidenum">
              <a:rPr kumimoji="1" lang="ja-JP" altLang="en-US" smtClean="0"/>
              <a:t>0</a:t>
            </a:fld>
            <a:endParaRPr kumimoji="1" lang="ja-JP" altLang="en-US"/>
          </a:p>
        </p:txBody>
      </p:sp>
    </p:spTree>
    <p:extLst>
      <p:ext uri="{BB962C8B-B14F-4D97-AF65-F5344CB8AC3E}">
        <p14:creationId xmlns:p14="http://schemas.microsoft.com/office/powerpoint/2010/main" val="1545789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9A3106E-7EF4-4CB7-A0A2-CCF21BF99CA7}" type="slidenum">
              <a:rPr kumimoji="1" lang="ja-JP" altLang="en-US" smtClean="0"/>
              <a:t>4</a:t>
            </a:fld>
            <a:endParaRPr kumimoji="1" lang="ja-JP" altLang="en-US"/>
          </a:p>
        </p:txBody>
      </p:sp>
    </p:spTree>
    <p:extLst>
      <p:ext uri="{BB962C8B-B14F-4D97-AF65-F5344CB8AC3E}">
        <p14:creationId xmlns:p14="http://schemas.microsoft.com/office/powerpoint/2010/main" val="2844674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1528898-ADB1-4575-912F-E7C82C4DDF5D}" type="datetime1">
              <a:rPr kumimoji="1" lang="ja-JP" altLang="en-US" smtClean="0"/>
              <a:t>2015/1/21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83C853-3FB3-410A-A0B8-16E77273A7C1}" type="slidenum">
              <a:rPr kumimoji="1" lang="ja-JP" altLang="en-US" smtClean="0"/>
              <a:t>‹#›</a:t>
            </a:fld>
            <a:endParaRPr kumimoji="1" lang="ja-JP" altLang="en-US"/>
          </a:p>
        </p:txBody>
      </p:sp>
    </p:spTree>
    <p:extLst>
      <p:ext uri="{BB962C8B-B14F-4D97-AF65-F5344CB8AC3E}">
        <p14:creationId xmlns:p14="http://schemas.microsoft.com/office/powerpoint/2010/main" val="1000478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B6F58CA-5717-40C8-B853-247319DC3BDF}" type="datetime1">
              <a:rPr kumimoji="1" lang="ja-JP" altLang="en-US" smtClean="0"/>
              <a:t>2015/1/21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83C853-3FB3-410A-A0B8-16E77273A7C1}" type="slidenum">
              <a:rPr kumimoji="1" lang="ja-JP" altLang="en-US" smtClean="0"/>
              <a:t>‹#›</a:t>
            </a:fld>
            <a:endParaRPr kumimoji="1" lang="ja-JP" altLang="en-US"/>
          </a:p>
        </p:txBody>
      </p:sp>
    </p:spTree>
    <p:extLst>
      <p:ext uri="{BB962C8B-B14F-4D97-AF65-F5344CB8AC3E}">
        <p14:creationId xmlns:p14="http://schemas.microsoft.com/office/powerpoint/2010/main" val="119296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C7EB39F-2920-4FB9-BC3A-958418D517DF}" type="datetime1">
              <a:rPr kumimoji="1" lang="ja-JP" altLang="en-US" smtClean="0"/>
              <a:t>2015/1/21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83C853-3FB3-410A-A0B8-16E77273A7C1}" type="slidenum">
              <a:rPr kumimoji="1" lang="ja-JP" altLang="en-US" smtClean="0"/>
              <a:t>‹#›</a:t>
            </a:fld>
            <a:endParaRPr kumimoji="1" lang="ja-JP" altLang="en-US"/>
          </a:p>
        </p:txBody>
      </p:sp>
    </p:spTree>
    <p:extLst>
      <p:ext uri="{BB962C8B-B14F-4D97-AF65-F5344CB8AC3E}">
        <p14:creationId xmlns:p14="http://schemas.microsoft.com/office/powerpoint/2010/main" val="1024996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2B73E66-E007-4AC0-8A74-C96D72AD49B4}" type="datetime1">
              <a:rPr kumimoji="1" lang="ja-JP" altLang="en-US" smtClean="0"/>
              <a:t>2015/1/21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83C853-3FB3-410A-A0B8-16E77273A7C1}" type="slidenum">
              <a:rPr kumimoji="1" lang="ja-JP" altLang="en-US" smtClean="0"/>
              <a:t>‹#›</a:t>
            </a:fld>
            <a:endParaRPr kumimoji="1" lang="ja-JP" altLang="en-US"/>
          </a:p>
        </p:txBody>
      </p:sp>
    </p:spTree>
    <p:extLst>
      <p:ext uri="{BB962C8B-B14F-4D97-AF65-F5344CB8AC3E}">
        <p14:creationId xmlns:p14="http://schemas.microsoft.com/office/powerpoint/2010/main" val="115359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2C54A30-B0BC-4DE4-97F5-3A7F806D457E}" type="datetime1">
              <a:rPr kumimoji="1" lang="ja-JP" altLang="en-US" smtClean="0"/>
              <a:t>2015/1/21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983C853-3FB3-410A-A0B8-16E77273A7C1}" type="slidenum">
              <a:rPr kumimoji="1" lang="ja-JP" altLang="en-US" smtClean="0"/>
              <a:t>‹#›</a:t>
            </a:fld>
            <a:endParaRPr kumimoji="1" lang="ja-JP" altLang="en-US"/>
          </a:p>
        </p:txBody>
      </p:sp>
    </p:spTree>
    <p:extLst>
      <p:ext uri="{BB962C8B-B14F-4D97-AF65-F5344CB8AC3E}">
        <p14:creationId xmlns:p14="http://schemas.microsoft.com/office/powerpoint/2010/main" val="3981755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BBD4BE5-E9CF-44A6-9D7C-EF7B78068AF0}" type="datetime1">
              <a:rPr kumimoji="1" lang="ja-JP" altLang="en-US" smtClean="0"/>
              <a:t>2015/1/21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983C853-3FB3-410A-A0B8-16E77273A7C1}" type="slidenum">
              <a:rPr kumimoji="1" lang="ja-JP" altLang="en-US" smtClean="0"/>
              <a:t>‹#›</a:t>
            </a:fld>
            <a:endParaRPr kumimoji="1" lang="ja-JP" altLang="en-US"/>
          </a:p>
        </p:txBody>
      </p:sp>
    </p:spTree>
    <p:extLst>
      <p:ext uri="{BB962C8B-B14F-4D97-AF65-F5344CB8AC3E}">
        <p14:creationId xmlns:p14="http://schemas.microsoft.com/office/powerpoint/2010/main" val="833752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C99C62D-60D1-4473-9B67-F62FF428E34E}" type="datetime1">
              <a:rPr kumimoji="1" lang="ja-JP" altLang="en-US" smtClean="0"/>
              <a:t>2015/1/21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983C853-3FB3-410A-A0B8-16E77273A7C1}" type="slidenum">
              <a:rPr kumimoji="1" lang="ja-JP" altLang="en-US" smtClean="0"/>
              <a:t>‹#›</a:t>
            </a:fld>
            <a:endParaRPr kumimoji="1" lang="ja-JP" altLang="en-US"/>
          </a:p>
        </p:txBody>
      </p:sp>
    </p:spTree>
    <p:extLst>
      <p:ext uri="{BB962C8B-B14F-4D97-AF65-F5344CB8AC3E}">
        <p14:creationId xmlns:p14="http://schemas.microsoft.com/office/powerpoint/2010/main" val="1764122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866F1D8-1BCC-4CA5-A4B3-5BC2D6C93D6C}" type="datetime1">
              <a:rPr kumimoji="1" lang="ja-JP" altLang="en-US" smtClean="0"/>
              <a:t>2015/1/21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983C853-3FB3-410A-A0B8-16E77273A7C1}" type="slidenum">
              <a:rPr kumimoji="1" lang="ja-JP" altLang="en-US" smtClean="0"/>
              <a:t>‹#›</a:t>
            </a:fld>
            <a:endParaRPr kumimoji="1" lang="ja-JP" altLang="en-US"/>
          </a:p>
        </p:txBody>
      </p:sp>
    </p:spTree>
    <p:extLst>
      <p:ext uri="{BB962C8B-B14F-4D97-AF65-F5344CB8AC3E}">
        <p14:creationId xmlns:p14="http://schemas.microsoft.com/office/powerpoint/2010/main" val="3843247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0F94EF4-1AB2-4890-8141-1969C7F350A8}" type="datetime1">
              <a:rPr kumimoji="1" lang="ja-JP" altLang="en-US" smtClean="0"/>
              <a:t>2015/1/21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983C853-3FB3-410A-A0B8-16E77273A7C1}" type="slidenum">
              <a:rPr kumimoji="1" lang="ja-JP" altLang="en-US" smtClean="0"/>
              <a:t>‹#›</a:t>
            </a:fld>
            <a:endParaRPr kumimoji="1" lang="ja-JP" altLang="en-US"/>
          </a:p>
        </p:txBody>
      </p:sp>
    </p:spTree>
    <p:extLst>
      <p:ext uri="{BB962C8B-B14F-4D97-AF65-F5344CB8AC3E}">
        <p14:creationId xmlns:p14="http://schemas.microsoft.com/office/powerpoint/2010/main" val="34251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1E5173D-15B2-4E9B-A124-77E14E423726}" type="datetime1">
              <a:rPr kumimoji="1" lang="ja-JP" altLang="en-US" smtClean="0"/>
              <a:t>2015/1/21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983C853-3FB3-410A-A0B8-16E77273A7C1}" type="slidenum">
              <a:rPr kumimoji="1" lang="ja-JP" altLang="en-US" smtClean="0"/>
              <a:t>‹#›</a:t>
            </a:fld>
            <a:endParaRPr kumimoji="1" lang="ja-JP" altLang="en-US"/>
          </a:p>
        </p:txBody>
      </p:sp>
    </p:spTree>
    <p:extLst>
      <p:ext uri="{BB962C8B-B14F-4D97-AF65-F5344CB8AC3E}">
        <p14:creationId xmlns:p14="http://schemas.microsoft.com/office/powerpoint/2010/main" val="1864714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B3D1DF9-347C-4F46-831A-65B224A757CA}" type="datetime1">
              <a:rPr kumimoji="1" lang="ja-JP" altLang="en-US" smtClean="0"/>
              <a:t>2015/1/21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983C853-3FB3-410A-A0B8-16E77273A7C1}" type="slidenum">
              <a:rPr kumimoji="1" lang="ja-JP" altLang="en-US" smtClean="0"/>
              <a:t>‹#›</a:t>
            </a:fld>
            <a:endParaRPr kumimoji="1" lang="ja-JP" altLang="en-US"/>
          </a:p>
        </p:txBody>
      </p:sp>
    </p:spTree>
    <p:extLst>
      <p:ext uri="{BB962C8B-B14F-4D97-AF65-F5344CB8AC3E}">
        <p14:creationId xmlns:p14="http://schemas.microsoft.com/office/powerpoint/2010/main" val="225049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9D40B-6312-42F0-911F-0606F635C523}" type="datetime1">
              <a:rPr kumimoji="1" lang="ja-JP" altLang="en-US" smtClean="0"/>
              <a:t>2015/1/21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3C853-3FB3-410A-A0B8-16E77273A7C1}" type="slidenum">
              <a:rPr kumimoji="1" lang="ja-JP" altLang="en-US" smtClean="0"/>
              <a:t>‹#›</a:t>
            </a:fld>
            <a:endParaRPr kumimoji="1" lang="ja-JP" altLang="en-US"/>
          </a:p>
        </p:txBody>
      </p:sp>
    </p:spTree>
    <p:extLst>
      <p:ext uri="{BB962C8B-B14F-4D97-AF65-F5344CB8AC3E}">
        <p14:creationId xmlns:p14="http://schemas.microsoft.com/office/powerpoint/2010/main" val="4115072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5.jpe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hyperlink" Target="http://www.apn-gcr.org/" TargetMode="External"/><Relationship Id="rId4" Type="http://schemas.openxmlformats.org/officeDocument/2006/relationships/image" Target="../media/image26.jpe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tm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115616" y="1340768"/>
            <a:ext cx="6840760" cy="1800200"/>
          </a:xfrm>
          <a:prstGeom prst="roundRect">
            <a:avLst/>
          </a:prstGeom>
          <a:solidFill>
            <a:srgbClr val="99FF66"/>
          </a:solidFill>
          <a:ln>
            <a:solidFill>
              <a:schemeClr val="accent3">
                <a:lumMod val="50000"/>
              </a:schemeClr>
            </a:solidFill>
          </a:ln>
          <a:scene3d>
            <a:camera prst="orthographicFront"/>
            <a:lightRig rig="sunrise" dir="t"/>
          </a:scene3d>
          <a:sp3d prstMaterial="dkEdge">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b="1" dirty="0">
                <a:solidFill>
                  <a:schemeClr val="bg1"/>
                </a:solidFill>
                <a:latin typeface="ＭＳ ゴシック" panose="020B0609070205080204" pitchFamily="49" charset="-128"/>
                <a:ea typeface="ＭＳ ゴシック" panose="020B0609070205080204" pitchFamily="49" charset="-128"/>
              </a:rPr>
              <a:t>日本の適応イニシアチブ</a:t>
            </a:r>
            <a:endParaRPr lang="en-US" altLang="ja-JP" sz="4400" b="1" dirty="0">
              <a:solidFill>
                <a:schemeClr val="bg1"/>
              </a:solidFill>
              <a:latin typeface="ＭＳ ゴシック" panose="020B0609070205080204" pitchFamily="49" charset="-128"/>
              <a:ea typeface="ＭＳ ゴシック" panose="020B0609070205080204" pitchFamily="49" charset="-128"/>
            </a:endParaRPr>
          </a:p>
          <a:p>
            <a:pPr algn="ctr"/>
            <a:r>
              <a:rPr lang="ja-JP" altLang="en-US" sz="4400" b="1" dirty="0">
                <a:solidFill>
                  <a:schemeClr val="bg1"/>
                </a:solidFill>
                <a:latin typeface="ＭＳ ゴシック" panose="020B0609070205080204" pitchFamily="49" charset="-128"/>
                <a:ea typeface="ＭＳ ゴシック" panose="020B0609070205080204" pitchFamily="49" charset="-128"/>
              </a:rPr>
              <a:t>事例集</a:t>
            </a:r>
          </a:p>
        </p:txBody>
      </p:sp>
      <p:sp>
        <p:nvSpPr>
          <p:cNvPr id="8" name="正方形/長方形 7"/>
          <p:cNvSpPr/>
          <p:nvPr/>
        </p:nvSpPr>
        <p:spPr>
          <a:xfrm>
            <a:off x="5292080" y="5229200"/>
            <a:ext cx="2924919"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平成</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26</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年</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11</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月</a:t>
            </a:r>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a:p>
            <a:pPr algn="r">
              <a:lnSpc>
                <a:spcPct val="150000"/>
              </a:lnSpc>
            </a:pPr>
            <a:r>
              <a:rPr lang="ja-JP" altLang="en-US" sz="1600" dirty="0" smtClean="0">
                <a:solidFill>
                  <a:schemeClr val="tx1"/>
                </a:solidFill>
                <a:latin typeface="ＭＳ ゴシック" panose="020B0609070205080204" pitchFamily="49" charset="-128"/>
                <a:ea typeface="ＭＳ ゴシック" panose="020B0609070205080204" pitchFamily="49" charset="-128"/>
              </a:rPr>
              <a:t>日本国政府</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876184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4427985" y="3645024"/>
            <a:ext cx="4464495" cy="1421144"/>
          </a:xfrm>
          <a:prstGeom prst="roundRect">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コンテンツ プレースホルダー 4"/>
          <p:cNvSpPr txBox="1">
            <a:spLocks/>
          </p:cNvSpPr>
          <p:nvPr/>
        </p:nvSpPr>
        <p:spPr>
          <a:xfrm>
            <a:off x="4557539" y="3645024"/>
            <a:ext cx="4406949" cy="1421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200" b="1" u="sng" dirty="0" smtClean="0"/>
              <a:t>「地球環境情報統融合プログラム</a:t>
            </a:r>
            <a:r>
              <a:rPr lang="ja-JP" altLang="en-US" sz="1200" b="1" u="sng" dirty="0">
                <a:latin typeface="ＭＳ ゴシック" panose="020B0609070205080204" pitchFamily="49" charset="-128"/>
                <a:ea typeface="ＭＳ ゴシック" panose="020B0609070205080204" pitchFamily="49" charset="-128"/>
              </a:rPr>
              <a:t>」（</a:t>
            </a:r>
            <a:r>
              <a:rPr lang="en-US" altLang="ja-JP" sz="1200" b="1" u="sng" dirty="0">
                <a:latin typeface="ＭＳ ゴシック" panose="020B0609070205080204" pitchFamily="49" charset="-128"/>
                <a:ea typeface="ＭＳ ゴシック" panose="020B0609070205080204" pitchFamily="49" charset="-128"/>
              </a:rPr>
              <a:t>2011</a:t>
            </a:r>
            <a:r>
              <a:rPr lang="ja-JP" altLang="en-US" sz="1200" b="1" u="sng" dirty="0">
                <a:latin typeface="ＭＳ ゴシック" panose="020B0609070205080204" pitchFamily="49" charset="-128"/>
                <a:ea typeface="ＭＳ ゴシック" panose="020B0609070205080204" pitchFamily="49" charset="-128"/>
              </a:rPr>
              <a:t>年度～</a:t>
            </a:r>
            <a:r>
              <a:rPr lang="en-US" altLang="ja-JP" sz="1200" b="1" u="sng" dirty="0">
                <a:latin typeface="ＭＳ ゴシック" panose="020B0609070205080204" pitchFamily="49" charset="-128"/>
                <a:ea typeface="ＭＳ ゴシック" panose="020B0609070205080204" pitchFamily="49" charset="-128"/>
              </a:rPr>
              <a:t>2015</a:t>
            </a:r>
            <a:r>
              <a:rPr lang="ja-JP" altLang="en-US" sz="1200" b="1" u="sng" dirty="0">
                <a:latin typeface="ＭＳ ゴシック" panose="020B0609070205080204" pitchFamily="49" charset="-128"/>
                <a:ea typeface="ＭＳ ゴシック" panose="020B0609070205080204" pitchFamily="49" charset="-128"/>
              </a:rPr>
              <a:t>年度</a:t>
            </a:r>
            <a:r>
              <a:rPr lang="ja-JP" altLang="en-US" sz="1200" b="1" u="sng" dirty="0" smtClean="0">
                <a:latin typeface="ＭＳ ゴシック" panose="020B0609070205080204" pitchFamily="49" charset="-128"/>
                <a:ea typeface="ＭＳ ゴシック" panose="020B0609070205080204" pitchFamily="49" charset="-128"/>
              </a:rPr>
              <a:t>）</a:t>
            </a:r>
            <a:endParaRPr lang="en-US" altLang="ja-JP" sz="1200" b="1" u="sng" dirty="0" smtClean="0">
              <a:latin typeface="ＭＳ ゴシック" panose="020B0609070205080204" pitchFamily="49" charset="-128"/>
              <a:ea typeface="ＭＳ ゴシック" panose="020B0609070205080204" pitchFamily="49" charset="-128"/>
            </a:endParaRPr>
          </a:p>
          <a:p>
            <a:pPr marL="0" indent="0">
              <a:buNone/>
            </a:pPr>
            <a:r>
              <a:rPr lang="ja-JP" altLang="en-US" sz="1200" dirty="0" smtClean="0"/>
              <a:t>において，データ統合・解析システム（</a:t>
            </a:r>
            <a:r>
              <a:rPr lang="en-US" altLang="ja-JP" sz="1200" dirty="0" smtClean="0"/>
              <a:t>DIAS</a:t>
            </a:r>
            <a:r>
              <a:rPr lang="ja-JP" altLang="en-US" sz="1200" dirty="0" smtClean="0"/>
              <a:t>）の高度化・拡張や利</a:t>
            </a:r>
            <a:endParaRPr lang="en-US" altLang="ja-JP" sz="1200" dirty="0" smtClean="0"/>
          </a:p>
          <a:p>
            <a:pPr marL="0" indent="0">
              <a:buNone/>
            </a:pPr>
            <a:r>
              <a:rPr lang="ja-JP" altLang="en-US" sz="1200" dirty="0" smtClean="0"/>
              <a:t>用促進を実施。その中でフィリピン，ベトナ</a:t>
            </a:r>
            <a:endParaRPr lang="en-US" altLang="ja-JP" sz="1200" dirty="0" smtClean="0"/>
          </a:p>
          <a:p>
            <a:pPr marL="0" indent="0">
              <a:buNone/>
            </a:pPr>
            <a:r>
              <a:rPr lang="ja-JP" altLang="en-US" sz="1200" dirty="0" smtClean="0"/>
              <a:t>ム，チュニジア等の</a:t>
            </a:r>
            <a:r>
              <a:rPr lang="ja-JP" altLang="en-US" sz="1200" u="sng" dirty="0" smtClean="0"/>
              <a:t>河川流域の気候変動</a:t>
            </a:r>
            <a:endParaRPr lang="en-US" altLang="ja-JP" sz="1200" u="sng" dirty="0" smtClean="0"/>
          </a:p>
          <a:p>
            <a:pPr marL="0" indent="0">
              <a:buNone/>
            </a:pPr>
            <a:r>
              <a:rPr lang="ja-JP" altLang="en-US" sz="1200" u="sng" dirty="0" smtClean="0"/>
              <a:t>予測データ等を適応策に活用できる人材</a:t>
            </a:r>
            <a:endParaRPr lang="en-US" altLang="ja-JP" sz="1200" u="sng" dirty="0" smtClean="0"/>
          </a:p>
          <a:p>
            <a:pPr marL="0" indent="0">
              <a:buNone/>
            </a:pPr>
            <a:r>
              <a:rPr lang="ja-JP" altLang="en-US" sz="1200" u="sng" dirty="0" smtClean="0"/>
              <a:t>を育成</a:t>
            </a:r>
            <a:r>
              <a:rPr lang="ja-JP" altLang="en-US" sz="1200" dirty="0" smtClean="0"/>
              <a:t>。</a:t>
            </a:r>
            <a:endParaRPr lang="en-US" altLang="ja-JP" sz="1200" dirty="0"/>
          </a:p>
        </p:txBody>
      </p:sp>
      <p:sp>
        <p:nvSpPr>
          <p:cNvPr id="26" name="Rectangle 7"/>
          <p:cNvSpPr>
            <a:spLocks noChangeArrowheads="1"/>
          </p:cNvSpPr>
          <p:nvPr/>
        </p:nvSpPr>
        <p:spPr bwMode="auto">
          <a:xfrm>
            <a:off x="113846" y="3390968"/>
            <a:ext cx="8922650" cy="3350400"/>
          </a:xfrm>
          <a:prstGeom prst="rect">
            <a:avLst/>
          </a:prstGeom>
          <a:noFill/>
          <a:ln w="25400">
            <a:solidFill>
              <a:srgbClr val="C00000"/>
            </a:solidFill>
            <a:miter lim="800000"/>
            <a:headEnd/>
            <a:tailEnd/>
          </a:ln>
        </p:spPr>
        <p:txBody>
          <a:bodyPr wrap="square" anchor="t" anchorCtr="0">
            <a:noAutofit/>
          </a:bodyPr>
          <a:lstStyle/>
          <a:p>
            <a:pPr marL="355600" indent="-355600">
              <a:defRPr/>
            </a:pPr>
            <a:endParaRPr lang="en-US" altLang="ja-JP" sz="1200" dirty="0" smtClean="0">
              <a:latin typeface="ＭＳ ゴシック" panose="020B0609070205080204" pitchFamily="49" charset="-128"/>
              <a:ea typeface="ＭＳ ゴシック" panose="020B0609070205080204" pitchFamily="49" charset="-128"/>
            </a:endParaRPr>
          </a:p>
          <a:p>
            <a:pPr marL="355600" indent="-355600">
              <a:defRPr/>
            </a:pPr>
            <a:r>
              <a:rPr lang="ja-JP" altLang="en-US" sz="1200" dirty="0" smtClean="0">
                <a:latin typeface="ＭＳ ゴシック" panose="020B0609070205080204" pitchFamily="49" charset="-128"/>
                <a:ea typeface="ＭＳ ゴシック" panose="020B0609070205080204" pitchFamily="49" charset="-128"/>
              </a:rPr>
              <a:t>　</a:t>
            </a:r>
            <a:endParaRPr lang="en-US" altLang="ja-JP" sz="1200" dirty="0" smtClean="0">
              <a:latin typeface="ＭＳ ゴシック" panose="020B0609070205080204" pitchFamily="49" charset="-128"/>
              <a:ea typeface="ＭＳ ゴシック" panose="020B0609070205080204" pitchFamily="49" charset="-128"/>
            </a:endParaRPr>
          </a:p>
        </p:txBody>
      </p:sp>
      <p:sp>
        <p:nvSpPr>
          <p:cNvPr id="8" name="コンテンツ プレースホルダー 4"/>
          <p:cNvSpPr txBox="1">
            <a:spLocks/>
          </p:cNvSpPr>
          <p:nvPr/>
        </p:nvSpPr>
        <p:spPr>
          <a:xfrm>
            <a:off x="247246" y="3645024"/>
            <a:ext cx="4252746" cy="14571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200" b="1" u="sng" dirty="0" smtClean="0">
                <a:latin typeface="+mj-ea"/>
                <a:ea typeface="+mj-ea"/>
              </a:rPr>
              <a:t>「気候変動リスク情報創生プログラム」</a:t>
            </a:r>
            <a:r>
              <a:rPr lang="ja-JP" altLang="en-US" sz="1200" b="1" u="sng" dirty="0">
                <a:latin typeface="ＭＳ ゴシック" panose="020B0609070205080204" pitchFamily="49" charset="-128"/>
                <a:ea typeface="ＭＳ ゴシック" panose="020B0609070205080204" pitchFamily="49" charset="-128"/>
              </a:rPr>
              <a:t>（</a:t>
            </a:r>
            <a:r>
              <a:rPr lang="en-US" altLang="ja-JP" sz="1200" b="1" u="sng" dirty="0">
                <a:latin typeface="ＭＳ ゴシック" panose="020B0609070205080204" pitchFamily="49" charset="-128"/>
                <a:ea typeface="ＭＳ ゴシック" panose="020B0609070205080204" pitchFamily="49" charset="-128"/>
              </a:rPr>
              <a:t>2012</a:t>
            </a:r>
            <a:r>
              <a:rPr lang="ja-JP" altLang="en-US" sz="1200" b="1" u="sng" dirty="0">
                <a:latin typeface="ＭＳ ゴシック" panose="020B0609070205080204" pitchFamily="49" charset="-128"/>
                <a:ea typeface="ＭＳ ゴシック" panose="020B0609070205080204" pitchFamily="49" charset="-128"/>
              </a:rPr>
              <a:t>年度～</a:t>
            </a:r>
            <a:r>
              <a:rPr lang="en-US" altLang="ja-JP" sz="1200" b="1" u="sng" dirty="0">
                <a:latin typeface="ＭＳ ゴシック" panose="020B0609070205080204" pitchFamily="49" charset="-128"/>
                <a:ea typeface="ＭＳ ゴシック" panose="020B0609070205080204" pitchFamily="49" charset="-128"/>
              </a:rPr>
              <a:t>2016</a:t>
            </a:r>
            <a:r>
              <a:rPr lang="ja-JP" altLang="en-US" sz="1200" b="1" u="sng" dirty="0">
                <a:latin typeface="ＭＳ ゴシック" panose="020B0609070205080204" pitchFamily="49" charset="-128"/>
                <a:ea typeface="ＭＳ ゴシック" panose="020B0609070205080204" pitchFamily="49" charset="-128"/>
              </a:rPr>
              <a:t>年度）</a:t>
            </a:r>
            <a:r>
              <a:rPr lang="ja-JP" altLang="en-US" sz="1200" dirty="0" smtClean="0">
                <a:latin typeface="+mj-ea"/>
                <a:ea typeface="+mj-ea"/>
              </a:rPr>
              <a:t>において，フィリピン</a:t>
            </a:r>
            <a:r>
              <a:rPr lang="ja-JP" altLang="en-US" sz="1200" dirty="0">
                <a:latin typeface="+mj-ea"/>
                <a:ea typeface="+mj-ea"/>
              </a:rPr>
              <a:t>，</a:t>
            </a:r>
            <a:r>
              <a:rPr lang="ja-JP" altLang="en-US" sz="1200" dirty="0" smtClean="0">
                <a:latin typeface="+mj-ea"/>
                <a:ea typeface="+mj-ea"/>
              </a:rPr>
              <a:t>ベトナム</a:t>
            </a:r>
            <a:r>
              <a:rPr lang="ja-JP" altLang="en-US" sz="1200" dirty="0">
                <a:latin typeface="+mj-ea"/>
                <a:ea typeface="+mj-ea"/>
              </a:rPr>
              <a:t>，</a:t>
            </a:r>
            <a:r>
              <a:rPr lang="ja-JP" altLang="en-US" sz="1200" dirty="0" smtClean="0">
                <a:latin typeface="+mj-ea"/>
                <a:ea typeface="+mj-ea"/>
              </a:rPr>
              <a:t>インド</a:t>
            </a:r>
            <a:r>
              <a:rPr lang="ja-JP" altLang="en-US" sz="1200" dirty="0">
                <a:latin typeface="+mj-ea"/>
                <a:ea typeface="+mj-ea"/>
              </a:rPr>
              <a:t>，</a:t>
            </a:r>
            <a:r>
              <a:rPr lang="ja-JP" altLang="en-US" sz="1200" dirty="0" smtClean="0">
                <a:latin typeface="+mj-ea"/>
                <a:ea typeface="+mj-ea"/>
              </a:rPr>
              <a:t>インドネシア等の</a:t>
            </a:r>
            <a:endParaRPr lang="en-US" altLang="ja-JP" sz="1200" dirty="0" smtClean="0">
              <a:latin typeface="+mj-ea"/>
              <a:ea typeface="+mj-ea"/>
            </a:endParaRPr>
          </a:p>
          <a:p>
            <a:pPr marL="0" indent="0">
              <a:buNone/>
            </a:pPr>
            <a:r>
              <a:rPr lang="ja-JP" altLang="en-US" sz="1200" dirty="0">
                <a:latin typeface="+mj-ea"/>
                <a:ea typeface="+mj-ea"/>
              </a:rPr>
              <a:t>　</a:t>
            </a:r>
            <a:r>
              <a:rPr lang="ja-JP" altLang="en-US" sz="1200" dirty="0" smtClean="0">
                <a:latin typeface="+mj-ea"/>
                <a:ea typeface="+mj-ea"/>
              </a:rPr>
              <a:t>　　　　　　　　　　　　　　大学や気象機関等に対して，</a:t>
            </a:r>
            <a:r>
              <a:rPr lang="ja-JP" altLang="en-US" sz="1200" u="sng" dirty="0" smtClean="0">
                <a:latin typeface="+mj-ea"/>
                <a:ea typeface="+mj-ea"/>
              </a:rPr>
              <a:t>リージョ</a:t>
            </a:r>
            <a:endParaRPr lang="en-US" altLang="ja-JP" sz="1200" u="sng" dirty="0" smtClean="0">
              <a:latin typeface="+mj-ea"/>
              <a:ea typeface="+mj-ea"/>
            </a:endParaRPr>
          </a:p>
          <a:p>
            <a:pPr marL="0" indent="0">
              <a:buNone/>
            </a:pPr>
            <a:r>
              <a:rPr lang="ja-JP" altLang="en-US" sz="1200" dirty="0">
                <a:latin typeface="+mj-ea"/>
                <a:ea typeface="+mj-ea"/>
              </a:rPr>
              <a:t>　</a:t>
            </a:r>
            <a:r>
              <a:rPr lang="ja-JP" altLang="en-US" sz="1200" dirty="0" smtClean="0">
                <a:latin typeface="+mj-ea"/>
                <a:ea typeface="+mj-ea"/>
              </a:rPr>
              <a:t>　　　　　　　　　　　　　　</a:t>
            </a:r>
            <a:r>
              <a:rPr lang="ja-JP" altLang="en-US" sz="1200" u="sng" dirty="0" smtClean="0">
                <a:latin typeface="+mj-ea"/>
                <a:ea typeface="+mj-ea"/>
              </a:rPr>
              <a:t>ナルな適応策</a:t>
            </a:r>
            <a:r>
              <a:rPr lang="ja-JP" altLang="en-US" sz="1200" dirty="0" smtClean="0">
                <a:latin typeface="+mj-ea"/>
                <a:ea typeface="+mj-ea"/>
              </a:rPr>
              <a:t>の検討に資する気候予</a:t>
            </a:r>
            <a:endParaRPr lang="en-US" altLang="ja-JP" sz="1200" dirty="0" smtClean="0">
              <a:latin typeface="+mj-ea"/>
              <a:ea typeface="+mj-ea"/>
            </a:endParaRPr>
          </a:p>
          <a:p>
            <a:pPr marL="0" indent="0">
              <a:buNone/>
            </a:pPr>
            <a:r>
              <a:rPr lang="ja-JP" altLang="en-US" sz="1200" dirty="0">
                <a:latin typeface="+mj-ea"/>
                <a:ea typeface="+mj-ea"/>
              </a:rPr>
              <a:t>　</a:t>
            </a:r>
            <a:r>
              <a:rPr lang="ja-JP" altLang="en-US" sz="1200" dirty="0" smtClean="0">
                <a:latin typeface="+mj-ea"/>
                <a:ea typeface="+mj-ea"/>
              </a:rPr>
              <a:t>　　　　　　　　　　　　　　測データを創出するためのシステム</a:t>
            </a:r>
            <a:endParaRPr lang="en-US" altLang="ja-JP" sz="1200" dirty="0" smtClean="0">
              <a:latin typeface="+mj-ea"/>
              <a:ea typeface="+mj-ea"/>
            </a:endParaRPr>
          </a:p>
          <a:p>
            <a:pPr marL="0" indent="0">
              <a:buNone/>
            </a:pPr>
            <a:r>
              <a:rPr lang="ja-JP" altLang="en-US" sz="1200" dirty="0">
                <a:latin typeface="+mj-ea"/>
                <a:ea typeface="+mj-ea"/>
              </a:rPr>
              <a:t>　</a:t>
            </a:r>
            <a:r>
              <a:rPr lang="ja-JP" altLang="en-US" sz="1200" dirty="0" smtClean="0">
                <a:latin typeface="+mj-ea"/>
                <a:ea typeface="+mj-ea"/>
              </a:rPr>
              <a:t>　　　　　　　　　　　　　　構築及び</a:t>
            </a:r>
            <a:r>
              <a:rPr lang="ja-JP" altLang="en-US" sz="1200" u="sng" dirty="0" smtClean="0">
                <a:latin typeface="+mj-ea"/>
                <a:ea typeface="+mj-ea"/>
              </a:rPr>
              <a:t>人材育成</a:t>
            </a:r>
            <a:r>
              <a:rPr lang="ja-JP" altLang="en-US" sz="1200" dirty="0" smtClean="0">
                <a:latin typeface="+mj-ea"/>
                <a:ea typeface="+mj-ea"/>
              </a:rPr>
              <a:t>を支援。</a:t>
            </a:r>
          </a:p>
        </p:txBody>
      </p:sp>
      <p:pic>
        <p:nvPicPr>
          <p:cNvPr id="10" name="Picture 5"/>
          <p:cNvPicPr preferRelativeResize="0">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72620" y="5330704"/>
            <a:ext cx="1652894" cy="1026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7"/>
          <p:cNvSpPr>
            <a:spLocks noChangeArrowheads="1"/>
          </p:cNvSpPr>
          <p:nvPr/>
        </p:nvSpPr>
        <p:spPr bwMode="auto">
          <a:xfrm>
            <a:off x="113846" y="294624"/>
            <a:ext cx="8922650" cy="2846344"/>
          </a:xfrm>
          <a:prstGeom prst="rect">
            <a:avLst/>
          </a:prstGeom>
          <a:noFill/>
          <a:ln w="25400">
            <a:solidFill>
              <a:srgbClr val="C00000"/>
            </a:solidFill>
            <a:miter lim="800000"/>
            <a:headEnd/>
            <a:tailEnd/>
          </a:ln>
        </p:spPr>
        <p:txBody>
          <a:bodyPr wrap="square" anchor="t" anchorCtr="0">
            <a:noAutofit/>
          </a:bodyPr>
          <a:lstStyle/>
          <a:p>
            <a:pPr marL="355600" indent="-355600">
              <a:defRPr/>
            </a:pPr>
            <a:endParaRPr lang="en-US" altLang="ja-JP" sz="1200" dirty="0" smtClean="0">
              <a:latin typeface="ＭＳ ゴシック" panose="020B0609070205080204" pitchFamily="49" charset="-128"/>
              <a:ea typeface="ＭＳ ゴシック" panose="020B0609070205080204" pitchFamily="49" charset="-128"/>
            </a:endParaRPr>
          </a:p>
          <a:p>
            <a:pPr marL="355600" indent="-355600">
              <a:defRPr/>
            </a:pPr>
            <a:r>
              <a:rPr lang="ja-JP" altLang="en-US" sz="1200" dirty="0" smtClean="0">
                <a:latin typeface="ＭＳ ゴシック" panose="020B0609070205080204" pitchFamily="49" charset="-128"/>
                <a:ea typeface="ＭＳ ゴシック" panose="020B0609070205080204" pitchFamily="49" charset="-128"/>
              </a:rPr>
              <a:t>　</a:t>
            </a:r>
            <a:endParaRPr lang="en-US" altLang="ja-JP" sz="1200" dirty="0" smtClean="0">
              <a:latin typeface="ＭＳ ゴシック" panose="020B0609070205080204" pitchFamily="49" charset="-128"/>
              <a:ea typeface="ＭＳ ゴシック" panose="020B0609070205080204" pitchFamily="49" charset="-128"/>
            </a:endParaRPr>
          </a:p>
        </p:txBody>
      </p:sp>
      <p:sp>
        <p:nvSpPr>
          <p:cNvPr id="25" name="角丸四角形 24"/>
          <p:cNvSpPr/>
          <p:nvPr/>
        </p:nvSpPr>
        <p:spPr>
          <a:xfrm>
            <a:off x="205805" y="3212976"/>
            <a:ext cx="3946193" cy="355984"/>
          </a:xfrm>
          <a:prstGeom prst="roundRect">
            <a:avLst/>
          </a:prstGeom>
          <a:solidFill>
            <a:srgbClr val="FF9999"/>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事例⑤：</a:t>
            </a:r>
            <a:r>
              <a:rPr lang="ja-JP" altLang="en-US" sz="1200" dirty="0">
                <a:solidFill>
                  <a:schemeClr val="tx1"/>
                </a:solidFill>
                <a:latin typeface="ＭＳ ゴシック" panose="020B0609070205080204" pitchFamily="49" charset="-128"/>
                <a:ea typeface="ＭＳ ゴシック" panose="020B0609070205080204" pitchFamily="49" charset="-128"/>
              </a:rPr>
              <a:t>気候変動適応研究や適応策支援を通じ</a:t>
            </a:r>
            <a:r>
              <a:rPr lang="ja-JP" altLang="en-US" sz="1200" dirty="0" smtClean="0">
                <a:solidFill>
                  <a:schemeClr val="tx1"/>
                </a:solidFill>
                <a:latin typeface="ＭＳ ゴシック" panose="020B0609070205080204" pitchFamily="49" charset="-128"/>
                <a:ea typeface="ＭＳ ゴシック" panose="020B0609070205080204" pitchFamily="49" charset="-128"/>
              </a:rPr>
              <a:t>適応</a:t>
            </a:r>
            <a:r>
              <a:rPr lang="ja-JP" altLang="en-US" sz="1200" dirty="0">
                <a:solidFill>
                  <a:schemeClr val="tx1"/>
                </a:solidFill>
                <a:latin typeface="ＭＳ ゴシック" panose="020B0609070205080204" pitchFamily="49" charset="-128"/>
                <a:ea typeface="ＭＳ ゴシック" panose="020B0609070205080204" pitchFamily="49" charset="-128"/>
              </a:rPr>
              <a:t>策立案が可能な人材を育成</a:t>
            </a:r>
            <a:endParaRPr lang="en-US" altLang="ja-JP" sz="1200" dirty="0">
              <a:solidFill>
                <a:schemeClr val="tx1"/>
              </a:solidFill>
              <a:latin typeface="ＭＳ ゴシック" panose="020B0609070205080204" pitchFamily="49" charset="-128"/>
              <a:ea typeface="ＭＳ ゴシック" panose="020B0609070205080204" pitchFamily="49" charset="-128"/>
            </a:endParaRPr>
          </a:p>
        </p:txBody>
      </p:sp>
      <p:sp>
        <p:nvSpPr>
          <p:cNvPr id="28" name="コンテンツ プレースホルダー 4"/>
          <p:cNvSpPr txBox="1">
            <a:spLocks/>
          </p:cNvSpPr>
          <p:nvPr/>
        </p:nvSpPr>
        <p:spPr>
          <a:xfrm>
            <a:off x="1235751" y="5115296"/>
            <a:ext cx="4056330" cy="155406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ja-JP" altLang="en-US" sz="1200" b="1" u="sng" dirty="0" smtClean="0">
                <a:latin typeface="ＭＳ ゴシック" panose="020B0609070205080204" pitchFamily="49" charset="-128"/>
                <a:ea typeface="ＭＳ ゴシック" panose="020B0609070205080204" pitchFamily="49" charset="-128"/>
              </a:rPr>
              <a:t>「</a:t>
            </a:r>
            <a:r>
              <a:rPr lang="en-US" altLang="ja-JP" sz="1200" b="1" u="sng" dirty="0" smtClean="0">
                <a:latin typeface="ＭＳ ゴシック" panose="020B0609070205080204" pitchFamily="49" charset="-128"/>
                <a:ea typeface="ＭＳ ゴシック" panose="020B0609070205080204" pitchFamily="49" charset="-128"/>
              </a:rPr>
              <a:t>SATREPS(※)</a:t>
            </a:r>
            <a:r>
              <a:rPr lang="ja-JP" altLang="en-US" sz="1200" b="1" u="sng" dirty="0" smtClean="0">
                <a:latin typeface="ＭＳ ゴシック" panose="020B0609070205080204" pitchFamily="49" charset="-128"/>
                <a:ea typeface="ＭＳ ゴシック" panose="020B0609070205080204" pitchFamily="49" charset="-128"/>
              </a:rPr>
              <a:t>」（</a:t>
            </a:r>
            <a:r>
              <a:rPr lang="en-US" altLang="ja-JP" sz="1200" b="1" u="sng" dirty="0">
                <a:latin typeface="ＭＳ ゴシック" panose="020B0609070205080204" pitchFamily="49" charset="-128"/>
                <a:ea typeface="ＭＳ ゴシック" panose="020B0609070205080204" pitchFamily="49" charset="-128"/>
              </a:rPr>
              <a:t>2010</a:t>
            </a:r>
            <a:r>
              <a:rPr lang="ja-JP" altLang="en-US" sz="1200" b="1" u="sng" dirty="0">
                <a:latin typeface="ＭＳ ゴシック" panose="020B0609070205080204" pitchFamily="49" charset="-128"/>
                <a:ea typeface="ＭＳ ゴシック" panose="020B0609070205080204" pitchFamily="49" charset="-128"/>
              </a:rPr>
              <a:t>年度～</a:t>
            </a:r>
            <a:r>
              <a:rPr lang="en-US" altLang="ja-JP" sz="1200" b="1" u="sng" dirty="0">
                <a:latin typeface="ＭＳ ゴシック" panose="020B0609070205080204" pitchFamily="49" charset="-128"/>
                <a:ea typeface="ＭＳ ゴシック" panose="020B0609070205080204" pitchFamily="49" charset="-128"/>
              </a:rPr>
              <a:t>2014</a:t>
            </a:r>
            <a:r>
              <a:rPr lang="ja-JP" altLang="en-US" sz="1200" b="1" u="sng" dirty="0">
                <a:latin typeface="ＭＳ ゴシック" panose="020B0609070205080204" pitchFamily="49" charset="-128"/>
                <a:ea typeface="ＭＳ ゴシック" panose="020B0609070205080204" pitchFamily="49" charset="-128"/>
              </a:rPr>
              <a:t>年度）</a:t>
            </a:r>
            <a:r>
              <a:rPr lang="ja-JP" altLang="en-US" sz="1200" dirty="0" smtClean="0"/>
              <a:t>によりボリビアと共同で行う気候変動による氷河減少に対する水資源管理適応策の提案に向けた取組，</a:t>
            </a:r>
            <a:r>
              <a:rPr lang="ja-JP" altLang="en-US" sz="1200" b="1" u="sng" dirty="0" smtClean="0"/>
              <a:t>「</a:t>
            </a:r>
            <a:r>
              <a:rPr lang="en-US" altLang="ja-JP" sz="1200" b="1" u="sng" dirty="0" smtClean="0"/>
              <a:t>GRENE</a:t>
            </a:r>
            <a:r>
              <a:rPr lang="ja-JP" altLang="en-US" sz="1200" b="1" u="sng" dirty="0" smtClean="0"/>
              <a:t>環境情報</a:t>
            </a:r>
            <a:r>
              <a:rPr lang="ja-JP" altLang="en-US" sz="1200" b="1" u="sng" dirty="0"/>
              <a:t>分野」</a:t>
            </a:r>
            <a:r>
              <a:rPr lang="ja-JP" altLang="en-US" sz="1200" b="1" u="sng" dirty="0">
                <a:latin typeface="ＭＳ ゴシック" panose="020B0609070205080204" pitchFamily="49" charset="-128"/>
                <a:ea typeface="ＭＳ ゴシック" panose="020B0609070205080204" pitchFamily="49" charset="-128"/>
              </a:rPr>
              <a:t>（</a:t>
            </a:r>
            <a:r>
              <a:rPr lang="en-US" altLang="ja-JP" sz="1200" b="1" u="sng" dirty="0">
                <a:latin typeface="ＭＳ ゴシック" panose="020B0609070205080204" pitchFamily="49" charset="-128"/>
                <a:ea typeface="ＭＳ ゴシック" panose="020B0609070205080204" pitchFamily="49" charset="-128"/>
              </a:rPr>
              <a:t>2011</a:t>
            </a:r>
            <a:r>
              <a:rPr lang="ja-JP" altLang="en-US" sz="1200" b="1" u="sng" dirty="0">
                <a:latin typeface="ＭＳ ゴシック" panose="020B0609070205080204" pitchFamily="49" charset="-128"/>
                <a:ea typeface="ＭＳ ゴシック" panose="020B0609070205080204" pitchFamily="49" charset="-128"/>
              </a:rPr>
              <a:t>年度～</a:t>
            </a:r>
            <a:r>
              <a:rPr lang="en-US" altLang="ja-JP" sz="1200" b="1" u="sng" dirty="0">
                <a:latin typeface="ＭＳ ゴシック" panose="020B0609070205080204" pitchFamily="49" charset="-128"/>
                <a:ea typeface="ＭＳ ゴシック" panose="020B0609070205080204" pitchFamily="49" charset="-128"/>
              </a:rPr>
              <a:t>2015</a:t>
            </a:r>
            <a:r>
              <a:rPr lang="ja-JP" altLang="en-US" sz="1200" b="1" u="sng" dirty="0">
                <a:latin typeface="ＭＳ ゴシック" panose="020B0609070205080204" pitchFamily="49" charset="-128"/>
                <a:ea typeface="ＭＳ ゴシック" panose="020B0609070205080204" pitchFamily="49" charset="-128"/>
              </a:rPr>
              <a:t>年度）</a:t>
            </a:r>
            <a:r>
              <a:rPr lang="ja-JP" altLang="en-US" sz="1200" dirty="0" smtClean="0"/>
              <a:t>において実施するカンボジア等における気候変動適応技術開発により</a:t>
            </a:r>
            <a:r>
              <a:rPr lang="ja-JP" altLang="en-US" sz="1200" dirty="0"/>
              <a:t>，</a:t>
            </a:r>
            <a:r>
              <a:rPr lang="ja-JP" altLang="en-US" sz="1200" dirty="0" smtClean="0"/>
              <a:t>対象</a:t>
            </a:r>
            <a:r>
              <a:rPr lang="ja-JP" altLang="en-US" sz="1200" dirty="0"/>
              <a:t>国における適応策に活用される</a:t>
            </a:r>
            <a:r>
              <a:rPr lang="ja-JP" altLang="en-US" sz="1200" dirty="0" smtClean="0"/>
              <a:t>ことを目指している。また，</a:t>
            </a:r>
            <a:r>
              <a:rPr lang="en-US" altLang="ja-JP" sz="1200" dirty="0" smtClean="0"/>
              <a:t>GRENE</a:t>
            </a:r>
            <a:r>
              <a:rPr lang="ja-JP" altLang="en-US" sz="1200" dirty="0" smtClean="0"/>
              <a:t>環境情報分野における人材能力開発プログラムにより，</a:t>
            </a:r>
            <a:r>
              <a:rPr lang="ja-JP" altLang="en-US" sz="1200" u="sng" dirty="0" smtClean="0"/>
              <a:t>ローカルな地域での適応策立案が可能な人材を育成</a:t>
            </a:r>
            <a:r>
              <a:rPr lang="ja-JP" altLang="en-US" sz="1200" dirty="0" smtClean="0"/>
              <a:t>。</a:t>
            </a:r>
            <a:endParaRPr lang="en-US" altLang="ja-JP" sz="1200" dirty="0" smtClean="0"/>
          </a:p>
        </p:txBody>
      </p:sp>
      <p:sp>
        <p:nvSpPr>
          <p:cNvPr id="4" name="角丸四角形 3"/>
          <p:cNvSpPr/>
          <p:nvPr/>
        </p:nvSpPr>
        <p:spPr>
          <a:xfrm>
            <a:off x="205805" y="3645024"/>
            <a:ext cx="4294187" cy="1421144"/>
          </a:xfrm>
          <a:prstGeom prst="roundRect">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944490" y="5018126"/>
            <a:ext cx="7142458" cy="1651233"/>
          </a:xfrm>
          <a:prstGeom prst="roundRect">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a:xfrm>
            <a:off x="6902896" y="6403713"/>
            <a:ext cx="2133600" cy="365125"/>
          </a:xfrm>
        </p:spPr>
        <p:txBody>
          <a:bodyPr/>
          <a:lstStyle/>
          <a:p>
            <a:fld id="{4983C853-3FB3-410A-A0B8-16E77273A7C1}" type="slidenum">
              <a:rPr kumimoji="1" lang="ja-JP" altLang="en-US" smtClean="0"/>
              <a:t>9</a:t>
            </a:fld>
            <a:endParaRPr kumimoji="1" lang="ja-JP" altLang="en-US" dirty="0"/>
          </a:p>
        </p:txBody>
      </p:sp>
      <p:sp>
        <p:nvSpPr>
          <p:cNvPr id="31" name="角丸四角形 30"/>
          <p:cNvSpPr/>
          <p:nvPr/>
        </p:nvSpPr>
        <p:spPr>
          <a:xfrm>
            <a:off x="215306" y="116632"/>
            <a:ext cx="3699916" cy="355984"/>
          </a:xfrm>
          <a:prstGeom prst="roundRect">
            <a:avLst/>
          </a:prstGeom>
          <a:solidFill>
            <a:srgbClr val="FF9999"/>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事例④：国際ネットワークを活用した支援</a:t>
            </a:r>
            <a:endParaRPr lang="en-US" altLang="ja-JP" sz="1200" dirty="0">
              <a:solidFill>
                <a:schemeClr val="tx1"/>
              </a:solidFill>
              <a:latin typeface="ＭＳ ゴシック" panose="020B0609070205080204" pitchFamily="49" charset="-128"/>
              <a:ea typeface="ＭＳ ゴシック" panose="020B0609070205080204" pitchFamily="49" charset="-128"/>
            </a:endParaRPr>
          </a:p>
        </p:txBody>
      </p:sp>
      <p:sp>
        <p:nvSpPr>
          <p:cNvPr id="32" name="テキスト ボックス 31"/>
          <p:cNvSpPr txBox="1"/>
          <p:nvPr/>
        </p:nvSpPr>
        <p:spPr>
          <a:xfrm>
            <a:off x="113848" y="476715"/>
            <a:ext cx="4813918" cy="461665"/>
          </a:xfrm>
          <a:prstGeom prst="rect">
            <a:avLst/>
          </a:prstGeom>
          <a:noFill/>
        </p:spPr>
        <p:txBody>
          <a:bodyPr wrap="square" rtlCol="0">
            <a:spAutoFit/>
          </a:bodyPr>
          <a:lstStyle/>
          <a:p>
            <a:r>
              <a:rPr kumimoji="1" lang="ja-JP" altLang="en-US" sz="1200" dirty="0" smtClean="0"/>
              <a:t>我が国</a:t>
            </a:r>
            <a:r>
              <a:rPr lang="ja-JP" altLang="en-US" sz="1200" dirty="0" smtClean="0"/>
              <a:t>が支援している国際ネットワークを活用し，</a:t>
            </a:r>
            <a:r>
              <a:rPr kumimoji="1" lang="ja-JP" altLang="en-US" sz="1200" dirty="0" smtClean="0"/>
              <a:t>適応分野における知見共有や資金拠出を行うことにより</a:t>
            </a:r>
            <a:r>
              <a:rPr lang="ja-JP" altLang="en-US" sz="1200" dirty="0"/>
              <a:t>，</a:t>
            </a:r>
            <a:r>
              <a:rPr lang="ja-JP" altLang="en-US" sz="1200" dirty="0" smtClean="0"/>
              <a:t>適応分野の人材育成へ貢献する。</a:t>
            </a:r>
            <a:endParaRPr kumimoji="1" lang="ja-JP" altLang="en-US" sz="1200" dirty="0"/>
          </a:p>
        </p:txBody>
      </p:sp>
      <p:sp>
        <p:nvSpPr>
          <p:cNvPr id="33" name="テキスト ボックス 32"/>
          <p:cNvSpPr txBox="1"/>
          <p:nvPr/>
        </p:nvSpPr>
        <p:spPr>
          <a:xfrm>
            <a:off x="199580" y="884450"/>
            <a:ext cx="4680520" cy="1508105"/>
          </a:xfrm>
          <a:prstGeom prst="rect">
            <a:avLst/>
          </a:prstGeom>
          <a:solidFill>
            <a:schemeClr val="accent2">
              <a:lumMod val="20000"/>
              <a:lumOff val="80000"/>
            </a:schemeClr>
          </a:solidFill>
          <a:ln w="25400">
            <a:solidFill>
              <a:schemeClr val="accent2">
                <a:lumMod val="40000"/>
                <a:lumOff val="60000"/>
              </a:schemeClr>
            </a:solidFill>
          </a:ln>
        </p:spPr>
        <p:txBody>
          <a:bodyPr wrap="square" rtlCol="0">
            <a:spAutoFit/>
          </a:bodyPr>
          <a:lstStyle/>
          <a:p>
            <a:r>
              <a:rPr lang="ja-JP" altLang="en-US" sz="1000" b="1" u="sng" dirty="0">
                <a:latin typeface="ＭＳ ゴシック" panose="020B0609070205080204" pitchFamily="49" charset="-128"/>
                <a:ea typeface="ＭＳ ゴシック" panose="020B0609070205080204" pitchFamily="49" charset="-128"/>
              </a:rPr>
              <a:t>「</a:t>
            </a:r>
            <a:r>
              <a:rPr kumimoji="1" lang="ja-JP" altLang="en-US" sz="1000" b="1" u="sng" dirty="0" smtClean="0">
                <a:latin typeface="ＭＳ ゴシック" panose="020B0609070205080204" pitchFamily="49" charset="-128"/>
                <a:ea typeface="ＭＳ ゴシック" panose="020B0609070205080204" pitchFamily="49" charset="-128"/>
              </a:rPr>
              <a:t>世界適応ネットワーク</a:t>
            </a:r>
            <a:r>
              <a:rPr lang="ja-JP" altLang="en-US" sz="1000" b="1" u="sng" dirty="0" smtClean="0">
                <a:latin typeface="ＭＳ ゴシック" panose="020B0609070205080204" pitchFamily="49" charset="-128"/>
                <a:ea typeface="ＭＳ ゴシック" panose="020B0609070205080204" pitchFamily="49" charset="-128"/>
              </a:rPr>
              <a:t>（ＧＡＮ）」</a:t>
            </a:r>
            <a:endParaRPr lang="en-US" altLang="ja-JP" sz="1000" b="1" u="sng" dirty="0" smtClean="0">
              <a:latin typeface="ＭＳ ゴシック" panose="020B0609070205080204" pitchFamily="49" charset="-128"/>
              <a:ea typeface="ＭＳ ゴシック" panose="020B0609070205080204" pitchFamily="49" charset="-128"/>
            </a:endParaRPr>
          </a:p>
          <a:p>
            <a:r>
              <a:rPr lang="ja-JP" altLang="en-US" sz="1000" dirty="0">
                <a:latin typeface="ＭＳ ゴシック" panose="020B0609070205080204" pitchFamily="49" charset="-128"/>
                <a:ea typeface="ＭＳ ゴシック" panose="020B0609070205080204" pitchFamily="49" charset="-128"/>
              </a:rPr>
              <a:t>ＵＮＥＰ提唱の世界の適応に関する知見共有ネットワーク。</a:t>
            </a:r>
          </a:p>
          <a:p>
            <a:r>
              <a:rPr lang="ja-JP" altLang="en-US" sz="1000" dirty="0">
                <a:latin typeface="ＭＳ ゴシック" panose="020B0609070205080204" pitchFamily="49" charset="-128"/>
                <a:ea typeface="ＭＳ ゴシック" panose="020B0609070205080204" pitchFamily="49" charset="-128"/>
              </a:rPr>
              <a:t>気候変動に脆弱な途上国のコミュニティ・生態系・経済を気候</a:t>
            </a:r>
            <a:r>
              <a:rPr lang="ja-JP" altLang="en-US" sz="1000" dirty="0" smtClean="0">
                <a:latin typeface="ＭＳ ゴシック" panose="020B0609070205080204" pitchFamily="49" charset="-128"/>
                <a:ea typeface="ＭＳ ゴシック" panose="020B0609070205080204" pitchFamily="49" charset="-128"/>
              </a:rPr>
              <a:t>変化に強靱</a:t>
            </a:r>
            <a:r>
              <a:rPr lang="ja-JP" altLang="en-US" sz="1000" dirty="0">
                <a:latin typeface="ＭＳ ゴシック" panose="020B0609070205080204" pitchFamily="49" charset="-128"/>
                <a:ea typeface="ＭＳ ゴシック" panose="020B0609070205080204" pitchFamily="49" charset="-128"/>
              </a:rPr>
              <a:t>にする</a:t>
            </a:r>
            <a:r>
              <a:rPr lang="ja-JP" altLang="en-US" sz="1000" dirty="0" smtClean="0">
                <a:latin typeface="ＭＳ ゴシック" panose="020B0609070205080204" pitchFamily="49" charset="-128"/>
                <a:ea typeface="ＭＳ ゴシック" panose="020B0609070205080204" pitchFamily="49" charset="-128"/>
              </a:rPr>
              <a:t>ため，地域</a:t>
            </a:r>
            <a:r>
              <a:rPr lang="ja-JP" altLang="en-US" sz="1000" dirty="0">
                <a:latin typeface="ＭＳ ゴシック" panose="020B0609070205080204" pitchFamily="49" charset="-128"/>
                <a:ea typeface="ＭＳ ゴシック" panose="020B0609070205080204" pitchFamily="49" charset="-128"/>
              </a:rPr>
              <a:t>を越えた知見共有の</a:t>
            </a:r>
            <a:r>
              <a:rPr lang="ja-JP" altLang="en-US" sz="1000" dirty="0" smtClean="0">
                <a:latin typeface="ＭＳ ゴシック" panose="020B0609070205080204" pitchFamily="49" charset="-128"/>
                <a:ea typeface="ＭＳ ゴシック" panose="020B0609070205080204" pitchFamily="49" charset="-128"/>
              </a:rPr>
              <a:t>支援</a:t>
            </a:r>
            <a:r>
              <a:rPr lang="ja-JP" altLang="en-US" sz="1000" dirty="0">
                <a:latin typeface="ＭＳ ゴシック" panose="020B0609070205080204" pitchFamily="49" charset="-128"/>
                <a:ea typeface="ＭＳ ゴシック" panose="020B0609070205080204" pitchFamily="49" charset="-128"/>
              </a:rPr>
              <a:t>を実施</a:t>
            </a:r>
            <a:r>
              <a:rPr lang="ja-JP" altLang="en-US" sz="1000" dirty="0" smtClean="0">
                <a:latin typeface="ＭＳ ゴシック" panose="020B0609070205080204" pitchFamily="49" charset="-128"/>
                <a:ea typeface="ＭＳ ゴシック" panose="020B0609070205080204" pitchFamily="49" charset="-128"/>
              </a:rPr>
              <a:t>。</a:t>
            </a:r>
            <a:endParaRPr lang="en-US" altLang="ja-JP" sz="1000" dirty="0" smtClean="0">
              <a:latin typeface="ＭＳ ゴシック" panose="020B0609070205080204" pitchFamily="49" charset="-128"/>
              <a:ea typeface="ＭＳ ゴシック" panose="020B0609070205080204" pitchFamily="49" charset="-128"/>
            </a:endParaRPr>
          </a:p>
          <a:p>
            <a:endParaRPr lang="en-US" altLang="ja-JP" sz="1000" dirty="0" smtClean="0">
              <a:latin typeface="ＭＳ ゴシック" panose="020B0609070205080204" pitchFamily="49" charset="-128"/>
              <a:ea typeface="ＭＳ ゴシック" panose="020B0609070205080204" pitchFamily="49" charset="-128"/>
            </a:endParaRPr>
          </a:p>
          <a:p>
            <a:endParaRPr lang="en-US" altLang="ja-JP" sz="1400" dirty="0" smtClean="0"/>
          </a:p>
          <a:p>
            <a:endParaRPr lang="en-US" altLang="ja-JP" sz="1400" dirty="0"/>
          </a:p>
          <a:p>
            <a:endParaRPr lang="en-US" altLang="ja-JP" sz="1400" dirty="0"/>
          </a:p>
        </p:txBody>
      </p:sp>
      <p:sp>
        <p:nvSpPr>
          <p:cNvPr id="34" name="テキスト ボックス 33"/>
          <p:cNvSpPr txBox="1"/>
          <p:nvPr/>
        </p:nvSpPr>
        <p:spPr>
          <a:xfrm>
            <a:off x="268008" y="1597153"/>
            <a:ext cx="4536504" cy="707886"/>
          </a:xfrm>
          <a:prstGeom prst="rect">
            <a:avLst/>
          </a:prstGeom>
          <a:solidFill>
            <a:schemeClr val="bg1"/>
          </a:solidFill>
          <a:ln w="22225">
            <a:solidFill>
              <a:schemeClr val="accent2">
                <a:lumMod val="40000"/>
                <a:lumOff val="60000"/>
              </a:schemeClr>
            </a:solidFill>
          </a:ln>
        </p:spPr>
        <p:txBody>
          <a:bodyPr wrap="square" rtlCol="0">
            <a:spAutoFit/>
          </a:bodyPr>
          <a:lstStyle>
            <a:defPPr>
              <a:defRPr lang="ja-JP"/>
            </a:defPPr>
            <a:lvl1pPr>
              <a:defRPr sz="1400"/>
            </a:lvl1pPr>
          </a:lstStyle>
          <a:p>
            <a:r>
              <a:rPr lang="ja-JP" altLang="en-US" sz="1000" b="1" u="sng" dirty="0" smtClean="0">
                <a:latin typeface="ＭＳ ゴシック" panose="020B0609070205080204" pitchFamily="49" charset="-128"/>
                <a:ea typeface="ＭＳ ゴシック" panose="020B0609070205080204" pitchFamily="49" charset="-128"/>
              </a:rPr>
              <a:t>「アジア太平洋適応</a:t>
            </a:r>
            <a:r>
              <a:rPr lang="ja-JP" altLang="en-US" sz="1000" b="1" u="sng" dirty="0">
                <a:latin typeface="ＭＳ ゴシック" panose="020B0609070205080204" pitchFamily="49" charset="-128"/>
                <a:ea typeface="ＭＳ ゴシック" panose="020B0609070205080204" pitchFamily="49" charset="-128"/>
              </a:rPr>
              <a:t>ネットワーク（ＡＰＡＮ</a:t>
            </a:r>
            <a:r>
              <a:rPr lang="ja-JP" altLang="en-US" sz="1000" b="1" u="sng" dirty="0" smtClean="0">
                <a:latin typeface="ＭＳ ゴシック" panose="020B0609070205080204" pitchFamily="49" charset="-128"/>
                <a:ea typeface="ＭＳ ゴシック" panose="020B0609070205080204" pitchFamily="49" charset="-128"/>
              </a:rPr>
              <a:t>）」</a:t>
            </a:r>
            <a:endParaRPr lang="en-US" altLang="ja-JP" sz="1000" b="1" u="sng" dirty="0" smtClean="0">
              <a:latin typeface="ＭＳ ゴシック" panose="020B0609070205080204" pitchFamily="49" charset="-128"/>
              <a:ea typeface="ＭＳ ゴシック" panose="020B0609070205080204" pitchFamily="49" charset="-128"/>
            </a:endParaRPr>
          </a:p>
          <a:p>
            <a:r>
              <a:rPr lang="en-US" altLang="ja-JP" sz="1000" dirty="0">
                <a:latin typeface="ＭＳ ゴシック" panose="020B0609070205080204" pitchFamily="49" charset="-128"/>
                <a:ea typeface="ＭＳ ゴシック" panose="020B0609070205080204" pitchFamily="49" charset="-128"/>
              </a:rPr>
              <a:t>GAN</a:t>
            </a:r>
            <a:r>
              <a:rPr lang="ja-JP" altLang="en-US" sz="1000" dirty="0">
                <a:latin typeface="ＭＳ ゴシック" panose="020B0609070205080204" pitchFamily="49" charset="-128"/>
                <a:ea typeface="ＭＳ ゴシック" panose="020B0609070205080204" pitchFamily="49" charset="-128"/>
              </a:rPr>
              <a:t>のアジア太平洋地域を</a:t>
            </a:r>
            <a:r>
              <a:rPr lang="ja-JP" altLang="en-US" sz="1000" dirty="0" smtClean="0">
                <a:latin typeface="ＭＳ ゴシック" panose="020B0609070205080204" pitchFamily="49" charset="-128"/>
                <a:ea typeface="ＭＳ ゴシック" panose="020B0609070205080204" pitchFamily="49" charset="-128"/>
              </a:rPr>
              <a:t>担う。我が国</a:t>
            </a:r>
            <a:r>
              <a:rPr lang="ja-JP" altLang="en-US" sz="1000" dirty="0">
                <a:latin typeface="ＭＳ ゴシック" panose="020B0609070205080204" pitchFamily="49" charset="-128"/>
                <a:ea typeface="ＭＳ ゴシック" panose="020B0609070205080204" pitchFamily="49" charset="-128"/>
              </a:rPr>
              <a:t>は設立当初から支援。</a:t>
            </a:r>
          </a:p>
          <a:p>
            <a:r>
              <a:rPr lang="ja-JP" altLang="en-US" sz="1000" dirty="0">
                <a:latin typeface="ＭＳ ゴシック" panose="020B0609070205080204" pitchFamily="49" charset="-128"/>
                <a:ea typeface="ＭＳ ゴシック" panose="020B0609070205080204" pitchFamily="49" charset="-128"/>
              </a:rPr>
              <a:t>フォーラムや準地域会合を</a:t>
            </a:r>
            <a:r>
              <a:rPr lang="ja-JP" altLang="en-US" sz="1000" dirty="0" smtClean="0">
                <a:latin typeface="ＭＳ ゴシック" panose="020B0609070205080204" pitchFamily="49" charset="-128"/>
                <a:ea typeface="ＭＳ ゴシック" panose="020B0609070205080204" pitchFamily="49" charset="-128"/>
              </a:rPr>
              <a:t>通じて，適応</a:t>
            </a:r>
            <a:r>
              <a:rPr lang="ja-JP" altLang="en-US" sz="1000" dirty="0">
                <a:latin typeface="ＭＳ ゴシック" panose="020B0609070205080204" pitchFamily="49" charset="-128"/>
                <a:ea typeface="ＭＳ ゴシック" panose="020B0609070205080204" pitchFamily="49" charset="-128"/>
              </a:rPr>
              <a:t>に関するニーズの</a:t>
            </a:r>
            <a:r>
              <a:rPr lang="ja-JP" altLang="en-US" sz="1000" dirty="0" smtClean="0">
                <a:latin typeface="ＭＳ ゴシック" panose="020B0609070205080204" pitchFamily="49" charset="-128"/>
                <a:ea typeface="ＭＳ ゴシック" panose="020B0609070205080204" pitchFamily="49" charset="-128"/>
              </a:rPr>
              <a:t>把握，人材</a:t>
            </a:r>
            <a:r>
              <a:rPr lang="ja-JP" altLang="en-US" sz="1000" dirty="0">
                <a:latin typeface="ＭＳ ゴシック" panose="020B0609070205080204" pitchFamily="49" charset="-128"/>
                <a:ea typeface="ＭＳ ゴシック" panose="020B0609070205080204" pitchFamily="49" charset="-128"/>
              </a:rPr>
              <a:t>育成等を実施し地域の適応能力の強化に貢献</a:t>
            </a:r>
            <a:r>
              <a:rPr lang="ja-JP" altLang="en-US" sz="1000" dirty="0" smtClean="0">
                <a:latin typeface="ＭＳ ゴシック" panose="020B0609070205080204" pitchFamily="49" charset="-128"/>
                <a:ea typeface="ＭＳ ゴシック" panose="020B0609070205080204" pitchFamily="49" charset="-128"/>
              </a:rPr>
              <a:t>。</a:t>
            </a:r>
            <a:endParaRPr lang="ja-JP" altLang="en-US" sz="1000" dirty="0">
              <a:latin typeface="ＭＳ ゴシック" panose="020B0609070205080204" pitchFamily="49" charset="-128"/>
              <a:ea typeface="ＭＳ ゴシック" panose="020B0609070205080204" pitchFamily="49" charset="-128"/>
            </a:endParaRPr>
          </a:p>
        </p:txBody>
      </p:sp>
      <p:grpSp>
        <p:nvGrpSpPr>
          <p:cNvPr id="35" name="グループ化 34"/>
          <p:cNvGrpSpPr/>
          <p:nvPr/>
        </p:nvGrpSpPr>
        <p:grpSpPr>
          <a:xfrm>
            <a:off x="5223930" y="1225080"/>
            <a:ext cx="3642140" cy="1791374"/>
            <a:chOff x="200196" y="3645024"/>
            <a:chExt cx="4325177" cy="1978478"/>
          </a:xfrm>
        </p:grpSpPr>
        <p:grpSp>
          <p:nvGrpSpPr>
            <p:cNvPr id="36" name="グループ化 60"/>
            <p:cNvGrpSpPr>
              <a:grpSpLocks/>
            </p:cNvGrpSpPr>
            <p:nvPr/>
          </p:nvGrpSpPr>
          <p:grpSpPr bwMode="auto">
            <a:xfrm>
              <a:off x="505810" y="3645024"/>
              <a:ext cx="3838201" cy="606934"/>
              <a:chOff x="3639569" y="3378986"/>
              <a:chExt cx="6327922" cy="1388059"/>
            </a:xfrm>
          </p:grpSpPr>
          <p:sp>
            <p:nvSpPr>
              <p:cNvPr id="57" name="角丸四角形 56"/>
              <p:cNvSpPr/>
              <p:nvPr/>
            </p:nvSpPr>
            <p:spPr>
              <a:xfrm>
                <a:off x="3639569" y="3378986"/>
                <a:ext cx="6327922" cy="1388059"/>
              </a:xfrm>
              <a:prstGeom prst="roundRect">
                <a:avLst/>
              </a:prstGeom>
              <a:solidFill>
                <a:srgbClr val="4BACC6">
                  <a:lumMod val="20000"/>
                  <a:lumOff val="80000"/>
                </a:srgbClr>
              </a:soli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1" lang="ja-JP" altLang="en-US" sz="900" b="1" i="0" u="none" strike="noStrike" kern="1200" cap="none" spc="0" normalizeH="0" baseline="0" noProof="0" dirty="0" smtClean="0">
                    <a:ln>
                      <a:noFill/>
                    </a:ln>
                    <a:solidFill>
                      <a:srgbClr val="1F497D"/>
                    </a:solidFill>
                    <a:effectLst/>
                    <a:uLnTx/>
                    <a:uFillTx/>
                    <a:latin typeface="Calibri"/>
                    <a:ea typeface="ＭＳ Ｐゴシック"/>
                    <a:cs typeface="+mn-cs"/>
                  </a:rPr>
                  <a:t>　　　</a:t>
                </a:r>
                <a:r>
                  <a:rPr kumimoji="1" lang="ja-JP" altLang="en-US" sz="1000" b="1" i="0" u="sng" strike="noStrike" kern="1200" cap="none" spc="0" normalizeH="0" baseline="0" noProof="0" dirty="0" smtClean="0">
                    <a:ln>
                      <a:noFill/>
                    </a:ln>
                    <a:solidFill>
                      <a:srgbClr val="1F497D"/>
                    </a:solidFill>
                    <a:effectLst/>
                    <a:uLnTx/>
                    <a:uFillTx/>
                    <a:latin typeface="Calibri"/>
                    <a:ea typeface="ＭＳ Ｐゴシック"/>
                    <a:cs typeface="+mn-cs"/>
                  </a:rPr>
                  <a:t>世界</a:t>
                </a:r>
                <a:r>
                  <a:rPr kumimoji="1" lang="ja-JP" altLang="en-US" sz="1000" b="1" i="0" u="sng" strike="noStrike" kern="1200" cap="none" spc="0" normalizeH="0" baseline="0" noProof="0" dirty="0">
                    <a:ln>
                      <a:noFill/>
                    </a:ln>
                    <a:solidFill>
                      <a:srgbClr val="1F497D"/>
                    </a:solidFill>
                    <a:effectLst/>
                    <a:uLnTx/>
                    <a:uFillTx/>
                    <a:latin typeface="Calibri"/>
                    <a:ea typeface="ＭＳ Ｐゴシック"/>
                    <a:cs typeface="+mn-cs"/>
                  </a:rPr>
                  <a:t>適応ネットワーク  （</a:t>
                </a:r>
                <a:r>
                  <a:rPr kumimoji="1" lang="en-US" altLang="ja-JP" sz="1000" b="1" i="0" u="sng" strike="noStrike" kern="1200" cap="none" spc="0" normalizeH="0" baseline="0" noProof="0" dirty="0">
                    <a:ln>
                      <a:noFill/>
                    </a:ln>
                    <a:solidFill>
                      <a:srgbClr val="1F497D"/>
                    </a:solidFill>
                    <a:effectLst/>
                    <a:uLnTx/>
                    <a:uFillTx/>
                    <a:latin typeface="Calibri"/>
                    <a:ea typeface="ＭＳ Ｐゴシック"/>
                    <a:cs typeface="+mn-cs"/>
                  </a:rPr>
                  <a:t>GAN</a:t>
                </a:r>
                <a:r>
                  <a:rPr kumimoji="1" lang="ja-JP" altLang="en-US" sz="1000" b="1" i="0" u="sng" strike="noStrike" kern="1200" cap="none" spc="0" normalizeH="0" baseline="0" noProof="0" dirty="0" smtClean="0">
                    <a:ln>
                      <a:noFill/>
                    </a:ln>
                    <a:solidFill>
                      <a:srgbClr val="1F497D"/>
                    </a:solidFill>
                    <a:effectLst/>
                    <a:uLnTx/>
                    <a:uFillTx/>
                    <a:latin typeface="Calibri"/>
                    <a:ea typeface="ＭＳ Ｐゴシック"/>
                    <a:cs typeface="+mn-cs"/>
                  </a:rPr>
                  <a:t>）事務局：</a:t>
                </a:r>
                <a:r>
                  <a:rPr kumimoji="1" lang="en-US" altLang="ja-JP" sz="1000" b="1" i="0" u="sng" strike="noStrike" kern="1200" cap="none" spc="0" normalizeH="0" baseline="0" noProof="0" dirty="0" smtClean="0">
                    <a:ln>
                      <a:noFill/>
                    </a:ln>
                    <a:solidFill>
                      <a:srgbClr val="1F497D"/>
                    </a:solidFill>
                    <a:effectLst/>
                    <a:uLnTx/>
                    <a:uFillTx/>
                    <a:latin typeface="Calibri"/>
                    <a:ea typeface="ＭＳ Ｐゴシック"/>
                    <a:cs typeface="+mn-cs"/>
                  </a:rPr>
                  <a:t>UNEP-DEPI</a:t>
                </a:r>
                <a:endParaRPr kumimoji="1" lang="en-US" altLang="ja-JP" sz="1000" b="1" i="0" u="sng" strike="noStrike" kern="1200" cap="none" spc="0" normalizeH="0" baseline="0" noProof="0" dirty="0">
                  <a:ln>
                    <a:noFill/>
                  </a:ln>
                  <a:solidFill>
                    <a:srgbClr val="1F497D"/>
                  </a:solidFill>
                  <a:effectLst/>
                  <a:uLnTx/>
                  <a:uFillTx/>
                  <a:latin typeface="Calibri"/>
                  <a:ea typeface="ＭＳ Ｐゴシック"/>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1" lang="en-US" altLang="ja-JP" sz="1050" b="1" i="0" u="none" strike="noStrike" kern="1200" cap="none" spc="0" normalizeH="0" baseline="0" noProof="0" dirty="0">
                  <a:ln>
                    <a:noFill/>
                  </a:ln>
                  <a:solidFill>
                    <a:prstClr val="white"/>
                  </a:solidFill>
                  <a:effectLst/>
                  <a:uLnTx/>
                  <a:uFillTx/>
                  <a:latin typeface="Calibri"/>
                  <a:ea typeface="ＭＳ Ｐゴシック"/>
                  <a:cs typeface="+mn-cs"/>
                </a:endParaRPr>
              </a:p>
            </p:txBody>
          </p:sp>
          <p:sp>
            <p:nvSpPr>
              <p:cNvPr id="58" name="角丸四角形 57"/>
              <p:cNvSpPr/>
              <p:nvPr/>
            </p:nvSpPr>
            <p:spPr>
              <a:xfrm>
                <a:off x="7048451" y="4096206"/>
                <a:ext cx="1187013" cy="618442"/>
              </a:xfrm>
              <a:prstGeom prst="roundRect">
                <a:avLst/>
              </a:prstGeom>
              <a:solidFill>
                <a:srgbClr val="F79646">
                  <a:lumMod val="40000"/>
                  <a:lumOff val="60000"/>
                </a:srgbClr>
              </a:soli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srgbClr val="1F497D"/>
                    </a:solidFill>
                    <a:effectLst/>
                    <a:uLnTx/>
                    <a:uFillTx/>
                    <a:latin typeface="Calibri"/>
                    <a:ea typeface="ＭＳ Ｐゴシック"/>
                    <a:cs typeface="+mn-cs"/>
                  </a:rPr>
                  <a:t>アフリカ</a:t>
                </a:r>
                <a:endParaRPr kumimoji="1" lang="en-US" altLang="ja-JP" sz="700" b="1" i="0" u="none" strike="noStrike" kern="1200" cap="none" spc="0" normalizeH="0" baseline="0" noProof="0" dirty="0" smtClean="0">
                  <a:ln>
                    <a:noFill/>
                  </a:ln>
                  <a:solidFill>
                    <a:srgbClr val="1F497D"/>
                  </a:solidFill>
                  <a:effectLst/>
                  <a:uLnTx/>
                  <a:uFillTx/>
                  <a:latin typeface="Calibri"/>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err="1">
                    <a:ln>
                      <a:noFill/>
                    </a:ln>
                    <a:solidFill>
                      <a:srgbClr val="1F497D"/>
                    </a:solidFill>
                    <a:effectLst/>
                    <a:uLnTx/>
                    <a:uFillTx/>
                    <a:latin typeface="Calibri"/>
                    <a:ea typeface="ＭＳ Ｐゴシック"/>
                    <a:cs typeface="+mn-cs"/>
                  </a:rPr>
                  <a:t>AAKNet</a:t>
                </a:r>
                <a:endParaRPr kumimoji="1" lang="ja-JP" altLang="en-US" sz="700" b="1" i="0" u="none" strike="noStrike" kern="1200" cap="none" spc="0" normalizeH="0" baseline="0" noProof="0" dirty="0">
                  <a:ln>
                    <a:noFill/>
                  </a:ln>
                  <a:solidFill>
                    <a:srgbClr val="1F497D"/>
                  </a:solidFill>
                  <a:effectLst/>
                  <a:uLnTx/>
                  <a:uFillTx/>
                  <a:latin typeface="Calibri"/>
                  <a:ea typeface="ＭＳ Ｐゴシック"/>
                  <a:cs typeface="+mn-cs"/>
                </a:endParaRPr>
              </a:p>
            </p:txBody>
          </p:sp>
          <p:sp>
            <p:nvSpPr>
              <p:cNvPr id="59" name="角丸四角形 58"/>
              <p:cNvSpPr/>
              <p:nvPr/>
            </p:nvSpPr>
            <p:spPr>
              <a:xfrm>
                <a:off x="3706355" y="4100128"/>
                <a:ext cx="1513399" cy="590955"/>
              </a:xfrm>
              <a:prstGeom prst="roundRect">
                <a:avLst/>
              </a:prstGeom>
              <a:solidFill>
                <a:srgbClr val="F79646">
                  <a:lumMod val="40000"/>
                  <a:lumOff val="60000"/>
                </a:srgbClr>
              </a:soli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1F497D"/>
                    </a:solidFill>
                    <a:effectLst/>
                    <a:uLnTx/>
                    <a:uFillTx/>
                    <a:latin typeface="Calibri"/>
                    <a:ea typeface="ＭＳ Ｐゴシック"/>
                    <a:cs typeface="+mn-cs"/>
                  </a:rPr>
                  <a:t>アジア・</a:t>
                </a:r>
                <a:r>
                  <a:rPr kumimoji="1" lang="ja-JP" altLang="en-US" sz="700" b="1" i="0" u="none" strike="noStrike" kern="1200" cap="none" spc="0" normalizeH="0" baseline="0" noProof="0" dirty="0" smtClean="0">
                    <a:ln>
                      <a:noFill/>
                    </a:ln>
                    <a:solidFill>
                      <a:srgbClr val="1F497D"/>
                    </a:solidFill>
                    <a:effectLst/>
                    <a:uLnTx/>
                    <a:uFillTx/>
                    <a:latin typeface="Calibri"/>
                    <a:ea typeface="ＭＳ Ｐゴシック"/>
                    <a:cs typeface="+mn-cs"/>
                  </a:rPr>
                  <a:t>太平洋</a:t>
                </a:r>
                <a:endParaRPr kumimoji="1" lang="en-US" altLang="ja-JP" sz="700" b="1" i="0" u="none" strike="noStrike" kern="1200" cap="none" spc="0" normalizeH="0" baseline="0" noProof="0" dirty="0" smtClean="0">
                  <a:ln>
                    <a:noFill/>
                  </a:ln>
                  <a:solidFill>
                    <a:srgbClr val="1F497D"/>
                  </a:solidFill>
                  <a:effectLst/>
                  <a:uLnTx/>
                  <a:uFillTx/>
                  <a:latin typeface="Calibri"/>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a:noFill/>
                    </a:ln>
                    <a:solidFill>
                      <a:srgbClr val="1F497D"/>
                    </a:solidFill>
                    <a:effectLst/>
                    <a:uLnTx/>
                    <a:uFillTx/>
                    <a:latin typeface="Calibri"/>
                    <a:ea typeface="ＭＳ Ｐゴシック"/>
                    <a:cs typeface="+mn-cs"/>
                  </a:rPr>
                  <a:t>APAN</a:t>
                </a:r>
                <a:endParaRPr kumimoji="1" lang="ja-JP" altLang="en-US" sz="700" b="1" i="0" u="none" strike="noStrike" kern="1200" cap="none" spc="0" normalizeH="0" baseline="0" noProof="0" dirty="0">
                  <a:ln>
                    <a:noFill/>
                  </a:ln>
                  <a:solidFill>
                    <a:srgbClr val="1F497D"/>
                  </a:solidFill>
                  <a:effectLst/>
                  <a:uLnTx/>
                  <a:uFillTx/>
                  <a:latin typeface="Calibri"/>
                  <a:ea typeface="ＭＳ Ｐゴシック"/>
                  <a:cs typeface="+mn-cs"/>
                </a:endParaRPr>
              </a:p>
            </p:txBody>
          </p:sp>
          <p:sp>
            <p:nvSpPr>
              <p:cNvPr id="60" name="角丸四角形 59"/>
              <p:cNvSpPr/>
              <p:nvPr/>
            </p:nvSpPr>
            <p:spPr>
              <a:xfrm>
                <a:off x="5495196" y="4100129"/>
                <a:ext cx="1250669" cy="590956"/>
              </a:xfrm>
              <a:prstGeom prst="roundRect">
                <a:avLst/>
              </a:prstGeom>
              <a:solidFill>
                <a:srgbClr val="F79646">
                  <a:lumMod val="40000"/>
                  <a:lumOff val="60000"/>
                </a:srgbClr>
              </a:soli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srgbClr val="1F497D"/>
                    </a:solidFill>
                    <a:effectLst/>
                    <a:uLnTx/>
                    <a:uFillTx/>
                    <a:latin typeface="Calibri"/>
                    <a:ea typeface="ＭＳ Ｐゴシック"/>
                    <a:cs typeface="+mn-cs"/>
                  </a:rPr>
                  <a:t>中南米</a:t>
                </a:r>
                <a:endParaRPr kumimoji="1" lang="en-US" altLang="ja-JP" sz="700" b="1" i="0" u="none" strike="noStrike" kern="1200" cap="none" spc="0" normalizeH="0" baseline="0" noProof="0" dirty="0" smtClean="0">
                  <a:ln>
                    <a:noFill/>
                  </a:ln>
                  <a:solidFill>
                    <a:srgbClr val="1F497D"/>
                  </a:solidFill>
                  <a:effectLst/>
                  <a:uLnTx/>
                  <a:uFillTx/>
                  <a:latin typeface="Calibri"/>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a:noFill/>
                    </a:ln>
                    <a:solidFill>
                      <a:srgbClr val="1F497D"/>
                    </a:solidFill>
                    <a:effectLst/>
                    <a:uLnTx/>
                    <a:uFillTx/>
                    <a:latin typeface="Calibri"/>
                    <a:ea typeface="ＭＳ Ｐゴシック"/>
                    <a:cs typeface="+mn-cs"/>
                  </a:rPr>
                  <a:t>REGATTA</a:t>
                </a:r>
                <a:endParaRPr kumimoji="1" lang="ja-JP" altLang="en-US" sz="700" b="1" i="0" u="none" strike="noStrike" kern="1200" cap="none" spc="0" normalizeH="0" baseline="0" noProof="0" dirty="0">
                  <a:ln>
                    <a:noFill/>
                  </a:ln>
                  <a:solidFill>
                    <a:srgbClr val="1F497D"/>
                  </a:solidFill>
                  <a:effectLst/>
                  <a:uLnTx/>
                  <a:uFillTx/>
                  <a:latin typeface="Calibri"/>
                  <a:ea typeface="ＭＳ Ｐゴシック"/>
                  <a:cs typeface="+mn-cs"/>
                </a:endParaRPr>
              </a:p>
            </p:txBody>
          </p:sp>
          <p:sp>
            <p:nvSpPr>
              <p:cNvPr id="61" name="角丸四角形 60"/>
              <p:cNvSpPr/>
              <p:nvPr/>
            </p:nvSpPr>
            <p:spPr>
              <a:xfrm>
                <a:off x="8516172" y="4100161"/>
                <a:ext cx="1210111" cy="618442"/>
              </a:xfrm>
              <a:prstGeom prst="roundRect">
                <a:avLst/>
              </a:prstGeom>
              <a:solidFill>
                <a:srgbClr val="F79646">
                  <a:lumMod val="40000"/>
                  <a:lumOff val="60000"/>
                </a:srgbClr>
              </a:soli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srgbClr val="1F497D"/>
                    </a:solidFill>
                    <a:effectLst/>
                    <a:uLnTx/>
                    <a:uFillTx/>
                    <a:latin typeface="Calibri"/>
                    <a:ea typeface="ＭＳ Ｐゴシック"/>
                    <a:cs typeface="+mn-cs"/>
                  </a:rPr>
                  <a:t>西アジア</a:t>
                </a:r>
                <a:endParaRPr kumimoji="1" lang="en-US" altLang="ja-JP" sz="700" b="1" i="0" u="none" strike="noStrike" kern="1200" cap="none" spc="0" normalizeH="0" baseline="0" noProof="0" dirty="0">
                  <a:ln>
                    <a:noFill/>
                  </a:ln>
                  <a:solidFill>
                    <a:srgbClr val="1F497D"/>
                  </a:solidFill>
                  <a:effectLst/>
                  <a:uLnTx/>
                  <a:uFillTx/>
                  <a:latin typeface="Calibri"/>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smtClean="0">
                    <a:ln>
                      <a:noFill/>
                    </a:ln>
                    <a:solidFill>
                      <a:srgbClr val="1F497D"/>
                    </a:solidFill>
                    <a:effectLst/>
                    <a:uLnTx/>
                    <a:uFillTx/>
                    <a:latin typeface="Calibri"/>
                    <a:ea typeface="ＭＳ Ｐゴシック"/>
                    <a:cs typeface="+mn-cs"/>
                  </a:rPr>
                  <a:t>WARN-CC</a:t>
                </a:r>
                <a:endParaRPr kumimoji="1" lang="ja-JP" altLang="en-US" sz="700" b="1" i="0" u="none" strike="noStrike" kern="1200" cap="none" spc="0" normalizeH="0" baseline="0" noProof="0" dirty="0">
                  <a:ln>
                    <a:noFill/>
                  </a:ln>
                  <a:solidFill>
                    <a:srgbClr val="1F497D"/>
                  </a:solidFill>
                  <a:effectLst/>
                  <a:uLnTx/>
                  <a:uFillTx/>
                  <a:latin typeface="Calibri"/>
                  <a:ea typeface="ＭＳ Ｐゴシック"/>
                  <a:cs typeface="+mn-cs"/>
                </a:endParaRPr>
              </a:p>
            </p:txBody>
          </p:sp>
        </p:grpSp>
        <p:grpSp>
          <p:nvGrpSpPr>
            <p:cNvPr id="37" name="グループ化 61"/>
            <p:cNvGrpSpPr>
              <a:grpSpLocks/>
            </p:cNvGrpSpPr>
            <p:nvPr/>
          </p:nvGrpSpPr>
          <p:grpSpPr bwMode="auto">
            <a:xfrm>
              <a:off x="200196" y="5266953"/>
              <a:ext cx="4325177" cy="356549"/>
              <a:chOff x="1005916" y="7042764"/>
              <a:chExt cx="7132104" cy="814309"/>
            </a:xfrm>
          </p:grpSpPr>
          <p:sp>
            <p:nvSpPr>
              <p:cNvPr id="51" name="円/楕円 50"/>
              <p:cNvSpPr/>
              <p:nvPr/>
            </p:nvSpPr>
            <p:spPr>
              <a:xfrm>
                <a:off x="1005916" y="7042764"/>
                <a:ext cx="7132104" cy="814309"/>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sng" strike="noStrike" kern="1200" cap="none" spc="0" normalizeH="0" baseline="0" noProof="0" dirty="0">
                  <a:ln>
                    <a:noFill/>
                  </a:ln>
                  <a:solidFill>
                    <a:srgbClr val="000000"/>
                  </a:solidFill>
                  <a:effectLst/>
                  <a:uLnTx/>
                  <a:uFillTx/>
                  <a:latin typeface="Calibri"/>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sng" strike="noStrike" kern="1200" cap="none" spc="0" normalizeH="0" baseline="0" noProof="0" dirty="0">
                  <a:ln>
                    <a:noFill/>
                  </a:ln>
                  <a:solidFill>
                    <a:srgbClr val="000000"/>
                  </a:solidFill>
                  <a:effectLst/>
                  <a:uLnTx/>
                  <a:uFillTx/>
                  <a:latin typeface="Calibri"/>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i="0" u="sng" strike="noStrike" kern="1200" cap="none" spc="0" normalizeH="0" baseline="0" noProof="0" dirty="0">
                  <a:ln>
                    <a:noFill/>
                  </a:ln>
                  <a:solidFill>
                    <a:srgbClr val="000000"/>
                  </a:solidFill>
                  <a:effectLst/>
                  <a:uLnTx/>
                  <a:uFillTx/>
                  <a:latin typeface="Calibri"/>
                  <a:ea typeface="ＭＳ Ｐゴシック"/>
                  <a:cs typeface="+mn-cs"/>
                </a:endParaRPr>
              </a:p>
            </p:txBody>
          </p:sp>
          <p:sp>
            <p:nvSpPr>
              <p:cNvPr id="52" name="角丸四角形 51"/>
              <p:cNvSpPr/>
              <p:nvPr/>
            </p:nvSpPr>
            <p:spPr>
              <a:xfrm>
                <a:off x="1502211" y="7246343"/>
                <a:ext cx="1245583" cy="391141"/>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1F497D"/>
                    </a:solidFill>
                    <a:effectLst/>
                    <a:uLnTx/>
                    <a:uFillTx/>
                    <a:latin typeface="Calibri"/>
                    <a:ea typeface="ＭＳ Ｐゴシック"/>
                    <a:cs typeface="+mn-cs"/>
                  </a:rPr>
                  <a:t>東南アジア</a:t>
                </a:r>
              </a:p>
            </p:txBody>
          </p:sp>
          <p:sp>
            <p:nvSpPr>
              <p:cNvPr id="53" name="角丸四角形 52"/>
              <p:cNvSpPr/>
              <p:nvPr/>
            </p:nvSpPr>
            <p:spPr>
              <a:xfrm>
                <a:off x="2882927" y="7241169"/>
                <a:ext cx="1062126" cy="401485"/>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1F497D"/>
                    </a:solidFill>
                    <a:effectLst/>
                    <a:uLnTx/>
                    <a:uFillTx/>
                    <a:latin typeface="Calibri"/>
                    <a:ea typeface="ＭＳ Ｐゴシック"/>
                    <a:cs typeface="+mn-cs"/>
                  </a:rPr>
                  <a:t>南アジア</a:t>
                </a:r>
              </a:p>
            </p:txBody>
          </p:sp>
          <p:sp>
            <p:nvSpPr>
              <p:cNvPr id="54" name="角丸四角形 53"/>
              <p:cNvSpPr/>
              <p:nvPr/>
            </p:nvSpPr>
            <p:spPr>
              <a:xfrm>
                <a:off x="4085633" y="7254568"/>
                <a:ext cx="936302" cy="404864"/>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1F497D"/>
                    </a:solidFill>
                    <a:effectLst/>
                    <a:uLnTx/>
                    <a:uFillTx/>
                    <a:latin typeface="Calibri"/>
                    <a:ea typeface="ＭＳ Ｐゴシック"/>
                    <a:cs typeface="+mn-cs"/>
                  </a:rPr>
                  <a:t>太平洋</a:t>
                </a:r>
              </a:p>
            </p:txBody>
          </p:sp>
          <p:sp>
            <p:nvSpPr>
              <p:cNvPr id="55" name="角丸四角形 54"/>
              <p:cNvSpPr/>
              <p:nvPr/>
            </p:nvSpPr>
            <p:spPr>
              <a:xfrm>
                <a:off x="5157385" y="7258912"/>
                <a:ext cx="1283837" cy="401482"/>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1F497D"/>
                    </a:solidFill>
                    <a:effectLst/>
                    <a:uLnTx/>
                    <a:uFillTx/>
                    <a:latin typeface="Calibri"/>
                    <a:ea typeface="ＭＳ Ｐゴシック"/>
                    <a:cs typeface="+mn-cs"/>
                  </a:rPr>
                  <a:t>中央アジア</a:t>
                </a:r>
              </a:p>
            </p:txBody>
          </p:sp>
          <p:sp>
            <p:nvSpPr>
              <p:cNvPr id="56" name="角丸四角形 55"/>
              <p:cNvSpPr/>
              <p:nvPr/>
            </p:nvSpPr>
            <p:spPr>
              <a:xfrm>
                <a:off x="6554261" y="7248625"/>
                <a:ext cx="1428800" cy="402582"/>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1F497D"/>
                    </a:solidFill>
                    <a:effectLst/>
                    <a:uLnTx/>
                    <a:uFillTx/>
                    <a:latin typeface="Calibri"/>
                    <a:ea typeface="ＭＳ Ｐゴシック"/>
                    <a:cs typeface="+mn-cs"/>
                  </a:rPr>
                  <a:t>北東アジア</a:t>
                </a:r>
              </a:p>
            </p:txBody>
          </p:sp>
        </p:grpSp>
        <p:sp>
          <p:nvSpPr>
            <p:cNvPr id="38" name="角丸四角形 37"/>
            <p:cNvSpPr/>
            <p:nvPr/>
          </p:nvSpPr>
          <p:spPr bwMode="auto">
            <a:xfrm>
              <a:off x="516836" y="4395782"/>
              <a:ext cx="3691895" cy="442000"/>
            </a:xfrm>
            <a:prstGeom prst="roundRect">
              <a:avLst/>
            </a:prstGeom>
            <a:solidFill>
              <a:srgbClr val="F79646">
                <a:lumMod val="40000"/>
                <a:lumOff val="60000"/>
              </a:srgbClr>
            </a:soli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t"/>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1" lang="en-US" altLang="ja-JP" sz="1000" b="1" i="0" u="none" strike="noStrike" kern="1200" cap="none" spc="0" normalizeH="0" baseline="0" noProof="0" dirty="0">
                <a:ln>
                  <a:noFill/>
                </a:ln>
                <a:solidFill>
                  <a:prstClr val="white"/>
                </a:solidFill>
                <a:effectLst/>
                <a:uLnTx/>
                <a:uFillTx/>
                <a:latin typeface="Calibri"/>
                <a:ea typeface="ＭＳ Ｐゴシック"/>
                <a:cs typeface="+mn-cs"/>
              </a:endParaRPr>
            </a:p>
          </p:txBody>
        </p:sp>
        <p:sp>
          <p:nvSpPr>
            <p:cNvPr id="39" name="角丸四角形 38"/>
            <p:cNvSpPr/>
            <p:nvPr/>
          </p:nvSpPr>
          <p:spPr bwMode="auto">
            <a:xfrm>
              <a:off x="595523" y="4934439"/>
              <a:ext cx="3229699" cy="157242"/>
            </a:xfrm>
            <a:prstGeom prst="roundRect">
              <a:avLst/>
            </a:prstGeom>
            <a:solidFill>
              <a:srgbClr val="F79646">
                <a:lumMod val="40000"/>
                <a:lumOff val="60000"/>
              </a:srgbClr>
            </a:soli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600"/>
                </a:spcAft>
                <a:buClrTx/>
                <a:buSzTx/>
                <a:buFontTx/>
                <a:buNone/>
                <a:tabLst/>
                <a:defRPr/>
              </a:pPr>
              <a:r>
                <a:rPr kumimoji="1" lang="ja-JP" altLang="en-US" sz="1050" b="0" i="0" u="none" strike="noStrike" kern="1200" cap="none" spc="0" normalizeH="0" baseline="0" noProof="0" dirty="0">
                  <a:ln>
                    <a:noFill/>
                  </a:ln>
                  <a:solidFill>
                    <a:srgbClr val="1F497D"/>
                  </a:solidFill>
                  <a:effectLst/>
                  <a:uLnTx/>
                  <a:uFillTx/>
                  <a:latin typeface="Calibri"/>
                  <a:ea typeface="ＭＳ Ｐゴシック"/>
                  <a:cs typeface="+mn-cs"/>
                </a:rPr>
                <a:t>　　</a:t>
              </a:r>
              <a:r>
                <a:rPr kumimoji="1" lang="ja-JP" altLang="en-US" sz="1050" b="0" i="0" u="none" strike="noStrike" kern="1200" cap="none" spc="0" normalizeH="0" baseline="0" noProof="0" dirty="0" smtClean="0">
                  <a:ln>
                    <a:noFill/>
                  </a:ln>
                  <a:solidFill>
                    <a:srgbClr val="1F497D"/>
                  </a:solidFill>
                  <a:effectLst/>
                  <a:uLnTx/>
                  <a:uFillTx/>
                  <a:latin typeface="Calibri"/>
                  <a:ea typeface="ＭＳ Ｐゴシック"/>
                  <a:cs typeface="+mn-cs"/>
                </a:rPr>
                <a:t>　</a:t>
              </a:r>
              <a:r>
                <a:rPr kumimoji="1" lang="ja-JP" altLang="en-US" sz="800" b="0" i="0" u="none" strike="noStrike" kern="1200" cap="none" spc="0" normalizeH="0" baseline="0" noProof="0" dirty="0" smtClean="0">
                  <a:ln>
                    <a:noFill/>
                  </a:ln>
                  <a:solidFill>
                    <a:srgbClr val="1F497D"/>
                  </a:solidFill>
                  <a:effectLst/>
                  <a:uLnTx/>
                  <a:uFillTx/>
                  <a:latin typeface="Calibri"/>
                  <a:ea typeface="ＭＳ Ｐゴシック"/>
                  <a:cs typeface="+mn-cs"/>
                </a:rPr>
                <a:t>地域活動拠点（地域ハブ）：　　</a:t>
              </a:r>
              <a:r>
                <a:rPr kumimoji="1" lang="en-US" altLang="ja-JP" sz="800" b="0" i="0" u="none" strike="noStrike" kern="1200" cap="none" spc="0" normalizeH="0" baseline="0" noProof="0" dirty="0" smtClean="0">
                  <a:ln>
                    <a:noFill/>
                  </a:ln>
                  <a:solidFill>
                    <a:srgbClr val="1F497D"/>
                  </a:solidFill>
                  <a:effectLst/>
                  <a:uLnTx/>
                  <a:uFillTx/>
                  <a:latin typeface="Calibri"/>
                  <a:ea typeface="ＭＳ Ｐゴシック"/>
                  <a:cs typeface="+mn-cs"/>
                </a:rPr>
                <a:t>IGES</a:t>
              </a:r>
              <a:r>
                <a:rPr kumimoji="1" lang="ja-JP" altLang="en-US" sz="800" b="0" i="0" u="none" strike="noStrike" kern="1200" cap="none" spc="0" normalizeH="0" baseline="0" noProof="0" dirty="0" smtClean="0">
                  <a:ln>
                    <a:noFill/>
                  </a:ln>
                  <a:solidFill>
                    <a:srgbClr val="1F497D"/>
                  </a:solidFill>
                  <a:effectLst/>
                  <a:uLnTx/>
                  <a:uFillTx/>
                  <a:latin typeface="Calibri"/>
                  <a:ea typeface="ＭＳ Ｐゴシック"/>
                  <a:cs typeface="+mn-cs"/>
                </a:rPr>
                <a:t>・</a:t>
              </a:r>
              <a:r>
                <a:rPr kumimoji="1" lang="en-US" altLang="ja-JP" sz="800" b="0" i="0" u="none" strike="noStrike" kern="1200" cap="none" spc="0" normalizeH="0" baseline="0" noProof="0" dirty="0" smtClean="0">
                  <a:ln>
                    <a:noFill/>
                  </a:ln>
                  <a:solidFill>
                    <a:srgbClr val="1F497D"/>
                  </a:solidFill>
                  <a:effectLst/>
                  <a:uLnTx/>
                  <a:uFillTx/>
                  <a:latin typeface="Calibri"/>
                  <a:ea typeface="ＭＳ Ｐゴシック"/>
                  <a:cs typeface="+mn-cs"/>
                </a:rPr>
                <a:t>AIT-RRC.AP</a:t>
              </a:r>
              <a:r>
                <a:rPr kumimoji="1" lang="ja-JP" altLang="en-US" sz="800" b="0" i="0" u="none" strike="noStrike" kern="1200" cap="none" spc="0" normalizeH="0" baseline="0" noProof="0" dirty="0" smtClean="0">
                  <a:ln>
                    <a:noFill/>
                  </a:ln>
                  <a:solidFill>
                    <a:srgbClr val="1F497D"/>
                  </a:solidFill>
                  <a:effectLst/>
                  <a:uLnTx/>
                  <a:uFillTx/>
                  <a:latin typeface="Calibri"/>
                  <a:ea typeface="ＭＳ Ｐゴシック"/>
                  <a:cs typeface="+mn-cs"/>
                </a:rPr>
                <a:t>・</a:t>
              </a:r>
              <a:r>
                <a:rPr kumimoji="1" lang="en-US" altLang="ja-JP" sz="800" b="0" i="0" u="none" strike="noStrike" kern="1200" cap="none" spc="0" normalizeH="0" baseline="0" noProof="0" dirty="0" smtClean="0">
                  <a:ln>
                    <a:noFill/>
                  </a:ln>
                  <a:solidFill>
                    <a:srgbClr val="1F497D"/>
                  </a:solidFill>
                  <a:effectLst/>
                  <a:uLnTx/>
                  <a:uFillTx/>
                  <a:latin typeface="Calibri"/>
                  <a:ea typeface="ＭＳ Ｐゴシック"/>
                  <a:cs typeface="+mn-cs"/>
                </a:rPr>
                <a:t>SEI</a:t>
              </a:r>
              <a:endParaRPr kumimoji="1" lang="en-US" altLang="ja-JP" sz="800" b="0" i="0" u="none" strike="noStrike" kern="1200" cap="none" spc="0" normalizeH="0" baseline="0" noProof="0" dirty="0">
                <a:ln>
                  <a:noFill/>
                </a:ln>
                <a:solidFill>
                  <a:srgbClr val="1F497D"/>
                </a:solidFill>
                <a:effectLst/>
                <a:uLnTx/>
                <a:uFillTx/>
                <a:latin typeface="Calibri"/>
                <a:ea typeface="ＭＳ Ｐゴシック"/>
                <a:cs typeface="+mn-cs"/>
              </a:endParaRPr>
            </a:p>
          </p:txBody>
        </p:sp>
        <p:sp>
          <p:nvSpPr>
            <p:cNvPr id="40" name="ストライプ矢印 39"/>
            <p:cNvSpPr/>
            <p:nvPr/>
          </p:nvSpPr>
          <p:spPr bwMode="auto">
            <a:xfrm rot="5400000">
              <a:off x="2265619" y="5106707"/>
              <a:ext cx="107165" cy="127189"/>
            </a:xfrm>
            <a:prstGeom prst="stripedRightArrow">
              <a:avLst>
                <a:gd name="adj1" fmla="val 54577"/>
                <a:gd name="adj2" fmla="val 50000"/>
              </a:avLst>
            </a:prstGeom>
            <a:solidFill>
              <a:srgbClr val="1F497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41" name="ストライプ矢印 40"/>
            <p:cNvSpPr/>
            <p:nvPr/>
          </p:nvSpPr>
          <p:spPr bwMode="auto">
            <a:xfrm rot="5400000">
              <a:off x="1606960" y="5131746"/>
              <a:ext cx="107165" cy="127189"/>
            </a:xfrm>
            <a:prstGeom prst="stripedRightArrow">
              <a:avLst>
                <a:gd name="adj1" fmla="val 54577"/>
                <a:gd name="adj2" fmla="val 50000"/>
              </a:avLst>
            </a:prstGeom>
            <a:solidFill>
              <a:srgbClr val="1F497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42" name="ストライプ矢印 41"/>
            <p:cNvSpPr/>
            <p:nvPr/>
          </p:nvSpPr>
          <p:spPr bwMode="auto">
            <a:xfrm rot="5400000">
              <a:off x="3008882" y="5115153"/>
              <a:ext cx="107165" cy="128325"/>
            </a:xfrm>
            <a:prstGeom prst="stripedRightArrow">
              <a:avLst>
                <a:gd name="adj1" fmla="val 54577"/>
                <a:gd name="adj2" fmla="val 50000"/>
              </a:avLst>
            </a:prstGeom>
            <a:solidFill>
              <a:srgbClr val="1F497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43" name="ストライプ矢印 42"/>
            <p:cNvSpPr/>
            <p:nvPr/>
          </p:nvSpPr>
          <p:spPr bwMode="auto">
            <a:xfrm rot="5400000">
              <a:off x="3583505" y="5115153"/>
              <a:ext cx="107165" cy="128325"/>
            </a:xfrm>
            <a:prstGeom prst="stripedRightArrow">
              <a:avLst>
                <a:gd name="adj1" fmla="val 54577"/>
                <a:gd name="adj2" fmla="val 50000"/>
              </a:avLst>
            </a:prstGeom>
            <a:solidFill>
              <a:srgbClr val="1F497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44" name="ストライプ矢印 43"/>
            <p:cNvSpPr/>
            <p:nvPr/>
          </p:nvSpPr>
          <p:spPr bwMode="auto">
            <a:xfrm rot="5400000">
              <a:off x="968743" y="5131746"/>
              <a:ext cx="107165" cy="127189"/>
            </a:xfrm>
            <a:prstGeom prst="stripedRightArrow">
              <a:avLst>
                <a:gd name="adj1" fmla="val 54577"/>
                <a:gd name="adj2" fmla="val 50000"/>
              </a:avLst>
            </a:prstGeom>
            <a:solidFill>
              <a:srgbClr val="1F497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black"/>
                </a:solidFill>
                <a:effectLst/>
                <a:uLnTx/>
                <a:uFillTx/>
                <a:latin typeface="Calibri"/>
                <a:ea typeface="ＭＳ Ｐゴシック"/>
                <a:cs typeface="+mn-cs"/>
              </a:endParaRPr>
            </a:p>
          </p:txBody>
        </p:sp>
        <p:sp>
          <p:nvSpPr>
            <p:cNvPr id="45" name="上下矢印 44"/>
            <p:cNvSpPr/>
            <p:nvPr/>
          </p:nvSpPr>
          <p:spPr>
            <a:xfrm>
              <a:off x="1978668" y="4231744"/>
              <a:ext cx="152429" cy="194044"/>
            </a:xfrm>
            <a:prstGeom prst="upDownArrow">
              <a:avLst/>
            </a:prstGeom>
            <a:solidFill>
              <a:srgbClr val="FC74DF"/>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algn="ctr"/>
              <a:endParaRPr lang="ja-JP" altLang="en-US" sz="1050">
                <a:solidFill>
                  <a:prstClr val="black"/>
                </a:solidFill>
                <a:latin typeface="Calibri"/>
                <a:ea typeface="ＭＳ Ｐゴシック"/>
              </a:endParaRPr>
            </a:p>
          </p:txBody>
        </p:sp>
        <p:sp>
          <p:nvSpPr>
            <p:cNvPr id="46" name="上下矢印 45"/>
            <p:cNvSpPr/>
            <p:nvPr/>
          </p:nvSpPr>
          <p:spPr>
            <a:xfrm>
              <a:off x="921279" y="4241418"/>
              <a:ext cx="152429" cy="194044"/>
            </a:xfrm>
            <a:prstGeom prst="upDownArrow">
              <a:avLst/>
            </a:prstGeom>
            <a:solidFill>
              <a:srgbClr val="1F497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algn="ctr"/>
              <a:endParaRPr lang="ja-JP" altLang="en-US" sz="1050">
                <a:solidFill>
                  <a:prstClr val="black"/>
                </a:solidFill>
                <a:latin typeface="Calibri"/>
                <a:ea typeface="ＭＳ Ｐゴシック"/>
              </a:endParaRPr>
            </a:p>
          </p:txBody>
        </p:sp>
        <p:sp>
          <p:nvSpPr>
            <p:cNvPr id="47" name="上下矢印 46"/>
            <p:cNvSpPr/>
            <p:nvPr/>
          </p:nvSpPr>
          <p:spPr>
            <a:xfrm>
              <a:off x="2857244" y="4226647"/>
              <a:ext cx="152429" cy="194044"/>
            </a:xfrm>
            <a:prstGeom prst="upDownArrow">
              <a:avLst/>
            </a:prstGeom>
            <a:solidFill>
              <a:srgbClr val="FC74DF"/>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algn="ctr"/>
              <a:endParaRPr lang="ja-JP" altLang="en-US" sz="1050">
                <a:solidFill>
                  <a:prstClr val="black"/>
                </a:solidFill>
                <a:latin typeface="Calibri"/>
                <a:ea typeface="ＭＳ Ｐゴシック"/>
              </a:endParaRPr>
            </a:p>
          </p:txBody>
        </p:sp>
        <p:sp>
          <p:nvSpPr>
            <p:cNvPr id="48" name="上下矢印 47"/>
            <p:cNvSpPr/>
            <p:nvPr/>
          </p:nvSpPr>
          <p:spPr>
            <a:xfrm>
              <a:off x="3665749" y="4201738"/>
              <a:ext cx="152429" cy="194044"/>
            </a:xfrm>
            <a:prstGeom prst="upDownArrow">
              <a:avLst/>
            </a:prstGeom>
            <a:solidFill>
              <a:srgbClr val="FC74DF"/>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algn="ctr"/>
              <a:endParaRPr lang="ja-JP" altLang="en-US" sz="1050">
                <a:solidFill>
                  <a:prstClr val="black"/>
                </a:solidFill>
                <a:latin typeface="Calibri"/>
                <a:ea typeface="ＭＳ Ｐゴシック"/>
              </a:endParaRPr>
            </a:p>
          </p:txBody>
        </p:sp>
        <p:sp>
          <p:nvSpPr>
            <p:cNvPr id="49" name="正方形/長方形 48"/>
            <p:cNvSpPr/>
            <p:nvPr/>
          </p:nvSpPr>
          <p:spPr>
            <a:xfrm>
              <a:off x="1182918" y="4378254"/>
              <a:ext cx="2313454" cy="477054"/>
            </a:xfrm>
            <a:prstGeom prst="rect">
              <a:avLst/>
            </a:prstGeom>
          </p:spPr>
          <p:txBody>
            <a:bodyPr wrap="none">
              <a:spAutoFit/>
            </a:bodyPr>
            <a:lstStyle/>
            <a:p>
              <a:pPr lvl="0" algn="ctr">
                <a:spcAft>
                  <a:spcPts val="600"/>
                </a:spcAft>
                <a:defRPr/>
              </a:pPr>
              <a:r>
                <a:rPr lang="ja-JP" altLang="en-US" sz="1000" b="1" u="sng" dirty="0">
                  <a:solidFill>
                    <a:srgbClr val="1F497D"/>
                  </a:solidFill>
                </a:rPr>
                <a:t>アジア太平洋適応ネットワーク  （</a:t>
              </a:r>
              <a:r>
                <a:rPr lang="en-US" altLang="ja-JP" sz="1000" b="1" u="sng" dirty="0">
                  <a:solidFill>
                    <a:srgbClr val="1F497D"/>
                  </a:solidFill>
                </a:rPr>
                <a:t>APAN</a:t>
              </a:r>
              <a:r>
                <a:rPr lang="ja-JP" altLang="en-US" sz="1000" b="1" u="sng" dirty="0" smtClean="0">
                  <a:solidFill>
                    <a:srgbClr val="1F497D"/>
                  </a:solidFill>
                </a:rPr>
                <a:t>）</a:t>
              </a:r>
              <a:endParaRPr lang="en-US" altLang="ja-JP" sz="1000" b="1" u="sng" dirty="0" smtClean="0">
                <a:solidFill>
                  <a:srgbClr val="1F497D"/>
                </a:solidFill>
              </a:endParaRPr>
            </a:p>
            <a:p>
              <a:pPr lvl="0" algn="ctr">
                <a:spcAft>
                  <a:spcPts val="600"/>
                </a:spcAft>
                <a:defRPr/>
              </a:pPr>
              <a:r>
                <a:rPr lang="ja-JP" altLang="en-US" sz="1000" dirty="0" smtClean="0">
                  <a:solidFill>
                    <a:srgbClr val="1F497D"/>
                  </a:solidFill>
                </a:rPr>
                <a:t>事務局：</a:t>
              </a:r>
              <a:r>
                <a:rPr lang="en-US" altLang="ja-JP" sz="1000" dirty="0" smtClean="0">
                  <a:solidFill>
                    <a:srgbClr val="1F497D"/>
                  </a:solidFill>
                </a:rPr>
                <a:t>UNEP-ROAP</a:t>
              </a:r>
              <a:endParaRPr lang="en-US" altLang="ja-JP" sz="1000" b="1" dirty="0">
                <a:solidFill>
                  <a:prstClr val="white"/>
                </a:solidFill>
              </a:endParaRPr>
            </a:p>
          </p:txBody>
        </p:sp>
        <p:sp>
          <p:nvSpPr>
            <p:cNvPr id="50" name="ストライプ矢印 49"/>
            <p:cNvSpPr/>
            <p:nvPr/>
          </p:nvSpPr>
          <p:spPr bwMode="auto">
            <a:xfrm rot="5400000">
              <a:off x="2243278" y="4737070"/>
              <a:ext cx="81900" cy="306277"/>
            </a:xfrm>
            <a:prstGeom prst="stripedRightArrow">
              <a:avLst>
                <a:gd name="adj1" fmla="val 54577"/>
                <a:gd name="adj2" fmla="val 50000"/>
              </a:avLst>
            </a:prstGeom>
            <a:solidFill>
              <a:srgbClr val="1F497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defPPr>
                <a:defRPr lang="ja-JP"/>
              </a:defPPr>
              <a:lvl1pPr algn="l" rtl="0" fontAlgn="base">
                <a:spcBef>
                  <a:spcPct val="0"/>
                </a:spcBef>
                <a:spcAft>
                  <a:spcPct val="0"/>
                </a:spcAft>
                <a:defRPr kumimoji="1" kern="1200">
                  <a:solidFill>
                    <a:schemeClr val="dk1"/>
                  </a:solidFill>
                  <a:latin typeface="+mn-lt"/>
                  <a:ea typeface="+mn-ea"/>
                  <a:cs typeface="+mn-cs"/>
                </a:defRPr>
              </a:lvl1pPr>
              <a:lvl2pPr marL="457200" algn="l" rtl="0" fontAlgn="base">
                <a:spcBef>
                  <a:spcPct val="0"/>
                </a:spcBef>
                <a:spcAft>
                  <a:spcPct val="0"/>
                </a:spcAft>
                <a:defRPr kumimoji="1" kern="1200">
                  <a:solidFill>
                    <a:schemeClr val="dk1"/>
                  </a:solidFill>
                  <a:latin typeface="+mn-lt"/>
                  <a:ea typeface="+mn-ea"/>
                  <a:cs typeface="+mn-cs"/>
                </a:defRPr>
              </a:lvl2pPr>
              <a:lvl3pPr marL="914400" algn="l" rtl="0" fontAlgn="base">
                <a:spcBef>
                  <a:spcPct val="0"/>
                </a:spcBef>
                <a:spcAft>
                  <a:spcPct val="0"/>
                </a:spcAft>
                <a:defRPr kumimoji="1" kern="1200">
                  <a:solidFill>
                    <a:schemeClr val="dk1"/>
                  </a:solidFill>
                  <a:latin typeface="+mn-lt"/>
                  <a:ea typeface="+mn-ea"/>
                  <a:cs typeface="+mn-cs"/>
                </a:defRPr>
              </a:lvl3pPr>
              <a:lvl4pPr marL="1371600" algn="l" rtl="0" fontAlgn="base">
                <a:spcBef>
                  <a:spcPct val="0"/>
                </a:spcBef>
                <a:spcAft>
                  <a:spcPct val="0"/>
                </a:spcAft>
                <a:defRPr kumimoji="1" kern="1200">
                  <a:solidFill>
                    <a:schemeClr val="dk1"/>
                  </a:solidFill>
                  <a:latin typeface="+mn-lt"/>
                  <a:ea typeface="+mn-ea"/>
                  <a:cs typeface="+mn-cs"/>
                </a:defRPr>
              </a:lvl4pPr>
              <a:lvl5pPr marL="1828800" algn="l" rtl="0" fontAlgn="base">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black"/>
                </a:solidFill>
                <a:effectLst/>
                <a:uLnTx/>
                <a:uFillTx/>
                <a:latin typeface="Calibri"/>
                <a:ea typeface="ＭＳ Ｐゴシック"/>
                <a:cs typeface="+mn-cs"/>
              </a:endParaRPr>
            </a:p>
          </p:txBody>
        </p:sp>
      </p:grpSp>
      <p:sp>
        <p:nvSpPr>
          <p:cNvPr id="62" name="テキスト ボックス 61"/>
          <p:cNvSpPr txBox="1"/>
          <p:nvPr/>
        </p:nvSpPr>
        <p:spPr>
          <a:xfrm>
            <a:off x="205805" y="2479233"/>
            <a:ext cx="4680520" cy="600164"/>
          </a:xfrm>
          <a:prstGeom prst="rect">
            <a:avLst/>
          </a:prstGeom>
          <a:solidFill>
            <a:schemeClr val="bg1"/>
          </a:solidFill>
          <a:ln w="25400">
            <a:solidFill>
              <a:schemeClr val="accent2">
                <a:lumMod val="40000"/>
                <a:lumOff val="60000"/>
              </a:schemeClr>
            </a:solidFill>
          </a:ln>
        </p:spPr>
        <p:txBody>
          <a:bodyPr wrap="square" rtlCol="0">
            <a:spAutoFit/>
          </a:bodyPr>
          <a:lstStyle>
            <a:defPPr>
              <a:defRPr lang="ja-JP"/>
            </a:defPPr>
            <a:lvl1pPr>
              <a:defRPr sz="1400"/>
            </a:lvl1pPr>
          </a:lstStyle>
          <a:p>
            <a:r>
              <a:rPr lang="ja-JP" altLang="en-US" sz="1100" b="1" u="sng" dirty="0"/>
              <a:t>「</a:t>
            </a:r>
            <a:r>
              <a:rPr lang="ja-JP" altLang="en-US" sz="1100" b="1" u="sng" dirty="0" smtClean="0"/>
              <a:t>アジア</a:t>
            </a:r>
            <a:r>
              <a:rPr lang="ja-JP" altLang="en-US" sz="1100" b="1" u="sng" dirty="0"/>
              <a:t>太平洋地球変動研究ネットワーク（ＡＰＮ</a:t>
            </a:r>
            <a:r>
              <a:rPr lang="ja-JP" altLang="en-US" sz="1100" b="1" u="sng" dirty="0" smtClean="0"/>
              <a:t>）」</a:t>
            </a:r>
            <a:endParaRPr lang="en-US" altLang="ja-JP" sz="1100" b="1" u="sng" dirty="0" smtClean="0"/>
          </a:p>
          <a:p>
            <a:r>
              <a:rPr lang="ja-JP" altLang="en-US" sz="1100" dirty="0" smtClean="0"/>
              <a:t>アジア</a:t>
            </a:r>
            <a:r>
              <a:rPr lang="ja-JP" altLang="en-US" sz="1100" dirty="0"/>
              <a:t>太平洋地域の</a:t>
            </a:r>
            <a:r>
              <a:rPr lang="en-US" altLang="ja-JP" sz="1100" dirty="0"/>
              <a:t>22</a:t>
            </a:r>
            <a:r>
              <a:rPr lang="ja-JP" altLang="en-US" sz="1100" dirty="0"/>
              <a:t>か国から成る政府間ネットワーク。</a:t>
            </a:r>
          </a:p>
          <a:p>
            <a:r>
              <a:rPr lang="ja-JP" altLang="en-US" sz="1100" dirty="0"/>
              <a:t>適応を重点的</a:t>
            </a:r>
            <a:r>
              <a:rPr lang="ja-JP" altLang="en-US" sz="1100" dirty="0" smtClean="0"/>
              <a:t>に，地域</a:t>
            </a:r>
            <a:r>
              <a:rPr lang="ja-JP" altLang="en-US" sz="1100" dirty="0"/>
              <a:t>の共同研究･人材育成に競争的資金を提供。</a:t>
            </a:r>
          </a:p>
        </p:txBody>
      </p:sp>
      <p:pic>
        <p:nvPicPr>
          <p:cNvPr id="63" name="Picture 2" descr="GAN logo (ful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31268" y="991926"/>
            <a:ext cx="686688" cy="235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図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68314" y="1661868"/>
            <a:ext cx="620745" cy="27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 descr="http://www.apn-gcr.org/apnlogos/APN%20Anniv%20Logo-c-h.png">
            <a:hlinkClick r:id="rId5"/>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290898" y="2563358"/>
            <a:ext cx="498161" cy="26746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107809" y="345139"/>
            <a:ext cx="1511133" cy="8304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5567532" y="542071"/>
            <a:ext cx="1565920" cy="463125"/>
          </a:xfrm>
          <a:prstGeom prst="rect">
            <a:avLst/>
          </a:prstGeom>
        </p:spPr>
        <p:txBody>
          <a:bodyPr wrap="square">
            <a:spAutoFit/>
          </a:bodyPr>
          <a:lstStyle/>
          <a:p>
            <a:r>
              <a:rPr lang="en-US" altLang="ja-JP" sz="800" dirty="0">
                <a:solidFill>
                  <a:srgbClr val="7030A0"/>
                </a:solidFill>
              </a:rPr>
              <a:t>APAN</a:t>
            </a:r>
            <a:r>
              <a:rPr lang="ja-JP" altLang="en-US" sz="800" dirty="0">
                <a:solidFill>
                  <a:srgbClr val="7030A0"/>
                </a:solidFill>
              </a:rPr>
              <a:t>では</a:t>
            </a:r>
            <a:r>
              <a:rPr lang="en-US" altLang="ja-JP" sz="800" dirty="0">
                <a:solidFill>
                  <a:srgbClr val="7030A0"/>
                </a:solidFill>
              </a:rPr>
              <a:t>2011</a:t>
            </a:r>
            <a:r>
              <a:rPr lang="ja-JP" altLang="en-US" sz="800" dirty="0">
                <a:solidFill>
                  <a:srgbClr val="7030A0"/>
                </a:solidFill>
              </a:rPr>
              <a:t>年</a:t>
            </a:r>
            <a:r>
              <a:rPr lang="ja-JP" altLang="en-US" sz="800" dirty="0" smtClean="0">
                <a:solidFill>
                  <a:srgbClr val="7030A0"/>
                </a:solidFill>
              </a:rPr>
              <a:t>以降，</a:t>
            </a:r>
            <a:r>
              <a:rPr lang="en-US" altLang="ja-JP" sz="800" dirty="0" smtClean="0">
                <a:solidFill>
                  <a:srgbClr val="7030A0"/>
                </a:solidFill>
              </a:rPr>
              <a:t>40</a:t>
            </a:r>
            <a:r>
              <a:rPr lang="ja-JP" altLang="en-US" sz="800" dirty="0">
                <a:solidFill>
                  <a:srgbClr val="7030A0"/>
                </a:solidFill>
              </a:rPr>
              <a:t>以上のトレーニング・</a:t>
            </a:r>
            <a:r>
              <a:rPr lang="ja-JP" altLang="en-US" sz="800" dirty="0" smtClean="0">
                <a:solidFill>
                  <a:srgbClr val="7030A0"/>
                </a:solidFill>
              </a:rPr>
              <a:t>ワークショップ，フォーラム</a:t>
            </a:r>
            <a:r>
              <a:rPr lang="ja-JP" altLang="en-US" sz="800" dirty="0">
                <a:solidFill>
                  <a:srgbClr val="7030A0"/>
                </a:solidFill>
              </a:rPr>
              <a:t>等を開催</a:t>
            </a:r>
          </a:p>
        </p:txBody>
      </p:sp>
      <p:sp>
        <p:nvSpPr>
          <p:cNvPr id="67" name="正方形/長方形 66"/>
          <p:cNvSpPr/>
          <p:nvPr/>
        </p:nvSpPr>
        <p:spPr>
          <a:xfrm>
            <a:off x="7091926" y="5264173"/>
            <a:ext cx="907643" cy="1092607"/>
          </a:xfrm>
          <a:prstGeom prst="rect">
            <a:avLst/>
          </a:prstGeom>
          <a:solidFill>
            <a:schemeClr val="accent2">
              <a:lumMod val="20000"/>
              <a:lumOff val="80000"/>
            </a:schemeClr>
          </a:solidFill>
          <a:ln w="6350">
            <a:solidFill>
              <a:schemeClr val="accent2">
                <a:lumMod val="40000"/>
                <a:lumOff val="60000"/>
              </a:schemeClr>
            </a:solidFill>
          </a:ln>
        </p:spPr>
        <p:txBody>
          <a:bodyPr wrap="square">
            <a:spAutoFit/>
          </a:bodyPr>
          <a:lstStyle/>
          <a:p>
            <a:r>
              <a:rPr lang="en-US" altLang="ja-JP" sz="800" dirty="0" smtClean="0">
                <a:solidFill>
                  <a:srgbClr val="7030A0"/>
                </a:solidFill>
                <a:latin typeface="ＭＳ ゴシック" panose="020B0609070205080204" pitchFamily="49" charset="-128"/>
                <a:ea typeface="ＭＳ ゴシック" panose="020B0609070205080204" pitchFamily="49" charset="-128"/>
              </a:rPr>
              <a:t>※</a:t>
            </a:r>
            <a:r>
              <a:rPr lang="en-US" altLang="ja-JP" sz="900" b="1" dirty="0" smtClean="0">
                <a:solidFill>
                  <a:srgbClr val="7030A0"/>
                </a:solidFill>
                <a:latin typeface="ＭＳ ゴシック" panose="020B0609070205080204" pitchFamily="49" charset="-128"/>
                <a:ea typeface="ＭＳ ゴシック" panose="020B0609070205080204" pitchFamily="49" charset="-128"/>
              </a:rPr>
              <a:t>SATREPS</a:t>
            </a:r>
            <a:r>
              <a:rPr lang="ja-JP" altLang="en-US" sz="800" dirty="0" smtClean="0">
                <a:solidFill>
                  <a:srgbClr val="7030A0"/>
                </a:solidFill>
                <a:latin typeface="ＭＳ ゴシック" panose="020B0609070205080204" pitchFamily="49" charset="-128"/>
                <a:ea typeface="ＭＳ ゴシック" panose="020B0609070205080204" pitchFamily="49" charset="-128"/>
              </a:rPr>
              <a:t>：我が国の科学技術と</a:t>
            </a:r>
            <a:r>
              <a:rPr lang="en-US" altLang="ja-JP" sz="800" dirty="0" smtClean="0">
                <a:solidFill>
                  <a:srgbClr val="7030A0"/>
                </a:solidFill>
                <a:latin typeface="ＭＳ ゴシック" panose="020B0609070205080204" pitchFamily="49" charset="-128"/>
                <a:ea typeface="ＭＳ ゴシック" panose="020B0609070205080204" pitchFamily="49" charset="-128"/>
              </a:rPr>
              <a:t>ODA</a:t>
            </a:r>
            <a:r>
              <a:rPr lang="ja-JP" altLang="en-US" sz="800" dirty="0" smtClean="0">
                <a:solidFill>
                  <a:srgbClr val="7030A0"/>
                </a:solidFill>
                <a:latin typeface="ＭＳ ゴシック" panose="020B0609070205080204" pitchFamily="49" charset="-128"/>
                <a:ea typeface="ＭＳ ゴシック" panose="020B0609070205080204" pitchFamily="49" charset="-128"/>
              </a:rPr>
              <a:t>の連携により、地球規模の課題の解決につながる国際共同研究・開発を推進</a:t>
            </a:r>
            <a:endParaRPr lang="en-US" altLang="ja-JP" sz="800" dirty="0" smtClean="0">
              <a:solidFill>
                <a:srgbClr val="7030A0"/>
              </a:solidFill>
              <a:latin typeface="ＭＳ ゴシック" panose="020B0609070205080204" pitchFamily="49" charset="-128"/>
              <a:ea typeface="ＭＳ ゴシック" panose="020B0609070205080204" pitchFamily="49" charset="-128"/>
            </a:endParaRPr>
          </a:p>
        </p:txBody>
      </p:sp>
      <p:pic>
        <p:nvPicPr>
          <p:cNvPr id="68" name="図 6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04256" y="4112574"/>
            <a:ext cx="1165384" cy="874038"/>
          </a:xfrm>
          <a:prstGeom prst="rect">
            <a:avLst/>
          </a:prstGeom>
        </p:spPr>
      </p:pic>
      <p:pic>
        <p:nvPicPr>
          <p:cNvPr id="9"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11551" y="4094452"/>
            <a:ext cx="1265879" cy="949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6350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6732240" y="6381328"/>
            <a:ext cx="2133600" cy="365125"/>
          </a:xfrm>
        </p:spPr>
        <p:txBody>
          <a:bodyPr/>
          <a:lstStyle/>
          <a:p>
            <a:fld id="{4983C853-3FB3-410A-A0B8-16E77273A7C1}" type="slidenum">
              <a:rPr kumimoji="1" lang="ja-JP" altLang="en-US" smtClean="0"/>
              <a:t>1</a:t>
            </a:fld>
            <a:endParaRPr kumimoji="1" lang="ja-JP" altLang="en-US" dirty="0"/>
          </a:p>
        </p:txBody>
      </p:sp>
      <p:sp>
        <p:nvSpPr>
          <p:cNvPr id="6" name="角丸四角形 5"/>
          <p:cNvSpPr/>
          <p:nvPr/>
        </p:nvSpPr>
        <p:spPr>
          <a:xfrm>
            <a:off x="0" y="476672"/>
            <a:ext cx="9120758" cy="648072"/>
          </a:xfrm>
          <a:prstGeom prst="roundRect">
            <a:avLst/>
          </a:prstGeom>
          <a:solidFill>
            <a:srgbClr val="9966FF"/>
          </a:solidFill>
          <a:ln>
            <a:solidFill>
              <a:schemeClr val="accent3">
                <a:lumMod val="50000"/>
              </a:schemeClr>
            </a:solidFill>
          </a:ln>
          <a:scene3d>
            <a:camera prst="orthographicFront"/>
            <a:lightRig rig="sunrise" dir="t"/>
          </a:scene3d>
          <a:sp3d prstMaterial="dkEdge">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smtClean="0">
                <a:solidFill>
                  <a:schemeClr val="bg1"/>
                </a:solidFill>
                <a:latin typeface="ＭＳ ゴシック" panose="020B0609070205080204" pitchFamily="49" charset="-128"/>
                <a:ea typeface="ＭＳ ゴシック" panose="020B0609070205080204" pitchFamily="49" charset="-128"/>
              </a:rPr>
              <a:t>目　次</a:t>
            </a:r>
            <a:endParaRPr lang="ja-JP" altLang="en-US" sz="3600" b="1" dirty="0">
              <a:solidFill>
                <a:schemeClr val="bg1"/>
              </a:solidFill>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611560" y="1412776"/>
            <a:ext cx="7920880"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2400" dirty="0" smtClean="0">
                <a:solidFill>
                  <a:schemeClr val="tx1"/>
                </a:solidFill>
              </a:rPr>
              <a:t>１．適応計画策定支援　　　　　　　　　　　　　　　　　　  ・・・　２</a:t>
            </a:r>
            <a:endParaRPr kumimoji="1" lang="en-US" altLang="ja-JP" sz="2400" dirty="0" smtClean="0">
              <a:solidFill>
                <a:schemeClr val="tx1"/>
              </a:solidFill>
            </a:endParaRPr>
          </a:p>
          <a:p>
            <a:pPr>
              <a:lnSpc>
                <a:spcPct val="150000"/>
              </a:lnSpc>
            </a:pPr>
            <a:r>
              <a:rPr lang="ja-JP" altLang="en-US" sz="2400" dirty="0">
                <a:solidFill>
                  <a:schemeClr val="tx1"/>
                </a:solidFill>
              </a:rPr>
              <a:t>２</a:t>
            </a:r>
            <a:r>
              <a:rPr lang="ja-JP" altLang="en-US" sz="2400" dirty="0" smtClean="0">
                <a:solidFill>
                  <a:schemeClr val="tx1"/>
                </a:solidFill>
              </a:rPr>
              <a:t>．適応対策実施支援　　　　　　　　　　　　　　　　　 　 ・・・　３</a:t>
            </a:r>
            <a:endParaRPr lang="en-US" altLang="ja-JP" sz="2400" dirty="0" smtClean="0">
              <a:solidFill>
                <a:schemeClr val="tx1"/>
              </a:solidFill>
            </a:endParaRPr>
          </a:p>
          <a:p>
            <a:pPr>
              <a:lnSpc>
                <a:spcPct val="150000"/>
              </a:lnSpc>
            </a:pPr>
            <a:r>
              <a:rPr kumimoji="1" lang="ja-JP" altLang="en-US" sz="2400" dirty="0">
                <a:solidFill>
                  <a:schemeClr val="tx1"/>
                </a:solidFill>
              </a:rPr>
              <a:t>３</a:t>
            </a:r>
            <a:r>
              <a:rPr kumimoji="1" lang="ja-JP" altLang="en-US" sz="2400" dirty="0" smtClean="0">
                <a:solidFill>
                  <a:schemeClr val="tx1"/>
                </a:solidFill>
              </a:rPr>
              <a:t>．小島嶼</a:t>
            </a:r>
            <a:r>
              <a:rPr lang="ja-JP" altLang="en-US" sz="2400" dirty="0">
                <a:solidFill>
                  <a:schemeClr val="tx1"/>
                </a:solidFill>
              </a:rPr>
              <a:t>開発途上</a:t>
            </a:r>
            <a:r>
              <a:rPr kumimoji="1" lang="ja-JP" altLang="en-US" sz="2400" dirty="0" smtClean="0">
                <a:solidFill>
                  <a:schemeClr val="tx1"/>
                </a:solidFill>
              </a:rPr>
              <a:t>国特有の脆弱性に対する</a:t>
            </a:r>
            <a:r>
              <a:rPr lang="ja-JP" altLang="en-US" sz="2400" dirty="0">
                <a:solidFill>
                  <a:schemeClr val="tx1"/>
                </a:solidFill>
              </a:rPr>
              <a:t>支援</a:t>
            </a:r>
            <a:r>
              <a:rPr kumimoji="1" lang="ja-JP" altLang="en-US" sz="2400" dirty="0" smtClean="0">
                <a:solidFill>
                  <a:schemeClr val="tx1"/>
                </a:solidFill>
              </a:rPr>
              <a:t>　・・・　４</a:t>
            </a:r>
            <a:endParaRPr kumimoji="1" lang="en-US" altLang="ja-JP" sz="2400" dirty="0" smtClean="0">
              <a:solidFill>
                <a:schemeClr val="tx1"/>
              </a:solidFill>
            </a:endParaRPr>
          </a:p>
          <a:p>
            <a:pPr>
              <a:lnSpc>
                <a:spcPct val="150000"/>
              </a:lnSpc>
            </a:pPr>
            <a:r>
              <a:rPr lang="ja-JP" altLang="en-US" sz="2400" dirty="0">
                <a:solidFill>
                  <a:schemeClr val="tx1"/>
                </a:solidFill>
              </a:rPr>
              <a:t>４</a:t>
            </a:r>
            <a:r>
              <a:rPr lang="ja-JP" altLang="en-US" sz="2400" dirty="0" smtClean="0">
                <a:solidFill>
                  <a:schemeClr val="tx1"/>
                </a:solidFill>
              </a:rPr>
              <a:t>．防災支援　　　　　　　　　　　　　　　　　　　　　　　　  ・・・　５</a:t>
            </a:r>
            <a:endParaRPr lang="en-US" altLang="ja-JP" sz="2400" dirty="0" smtClean="0">
              <a:solidFill>
                <a:schemeClr val="tx1"/>
              </a:solidFill>
            </a:endParaRPr>
          </a:p>
          <a:p>
            <a:pPr>
              <a:lnSpc>
                <a:spcPct val="150000"/>
              </a:lnSpc>
            </a:pPr>
            <a:r>
              <a:rPr kumimoji="1" lang="ja-JP" altLang="en-US" sz="2400" dirty="0">
                <a:solidFill>
                  <a:schemeClr val="tx1"/>
                </a:solidFill>
              </a:rPr>
              <a:t>５</a:t>
            </a:r>
            <a:r>
              <a:rPr kumimoji="1" lang="ja-JP" altLang="en-US" sz="2400" dirty="0" smtClean="0">
                <a:solidFill>
                  <a:schemeClr val="tx1"/>
                </a:solidFill>
              </a:rPr>
              <a:t>．日本の技術の適応分野への活用　　　　　　　　　  ・・・　６</a:t>
            </a:r>
            <a:endParaRPr kumimoji="1" lang="en-US" altLang="ja-JP" sz="2400" dirty="0" smtClean="0">
              <a:solidFill>
                <a:schemeClr val="tx1"/>
              </a:solidFill>
            </a:endParaRPr>
          </a:p>
          <a:p>
            <a:pPr>
              <a:lnSpc>
                <a:spcPct val="150000"/>
              </a:lnSpc>
            </a:pPr>
            <a:r>
              <a:rPr lang="ja-JP" altLang="en-US" sz="2400" dirty="0">
                <a:solidFill>
                  <a:schemeClr val="tx1"/>
                </a:solidFill>
              </a:rPr>
              <a:t>６</a:t>
            </a:r>
            <a:r>
              <a:rPr lang="ja-JP" altLang="en-US" sz="2400" dirty="0" smtClean="0">
                <a:solidFill>
                  <a:schemeClr val="tx1"/>
                </a:solidFill>
              </a:rPr>
              <a:t>．人材育成　　　　　　　　　　　　　　　　　　　　　　　　  ・・・　</a:t>
            </a:r>
            <a:r>
              <a:rPr lang="ja-JP" altLang="en-US" sz="2400" dirty="0">
                <a:solidFill>
                  <a:schemeClr val="tx1"/>
                </a:solidFill>
              </a:rPr>
              <a:t>８</a:t>
            </a:r>
            <a:endParaRPr kumimoji="1" lang="ja-JP" altLang="en-US" sz="2400" dirty="0">
              <a:solidFill>
                <a:schemeClr val="tx1"/>
              </a:solidFill>
            </a:endParaRPr>
          </a:p>
        </p:txBody>
      </p:sp>
    </p:spTree>
    <p:extLst>
      <p:ext uri="{BB962C8B-B14F-4D97-AF65-F5344CB8AC3E}">
        <p14:creationId xmlns:p14="http://schemas.microsoft.com/office/powerpoint/2010/main" val="3929068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4420720" y="1841756"/>
            <a:ext cx="4608669" cy="2811379"/>
          </a:xfrm>
          <a:prstGeom prst="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9063" y="1841757"/>
            <a:ext cx="4243186" cy="2811379"/>
          </a:xfrm>
          <a:prstGeom prst="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p:cNvSpPr>
            <a:spLocks noGrp="1"/>
          </p:cNvSpPr>
          <p:nvPr>
            <p:ph type="title"/>
          </p:nvPr>
        </p:nvSpPr>
        <p:spPr>
          <a:xfrm>
            <a:off x="0" y="0"/>
            <a:ext cx="9144000" cy="476672"/>
          </a:xfrm>
          <a:solidFill>
            <a:srgbClr val="00B050"/>
          </a:solidFill>
          <a:scene3d>
            <a:camera prst="orthographicFront"/>
            <a:lightRig rig="threePt" dir="t"/>
          </a:scene3d>
          <a:sp3d>
            <a:bevelT w="165100" prst="coolSlant"/>
          </a:sp3d>
        </p:spPr>
        <p:txBody>
          <a:bodyPr>
            <a:noAutofit/>
          </a:bodyPr>
          <a:lstStyle/>
          <a:p>
            <a:r>
              <a:rPr kumimoji="1" lang="ja-JP" altLang="en-US" sz="3600" dirty="0" smtClean="0">
                <a:solidFill>
                  <a:schemeClr val="bg1"/>
                </a:solidFill>
              </a:rPr>
              <a:t>１．適応計画策定支援</a:t>
            </a:r>
            <a:endParaRPr kumimoji="1" lang="ja-JP" altLang="en-US" sz="3600" dirty="0">
              <a:solidFill>
                <a:schemeClr val="bg1"/>
              </a:solidFill>
            </a:endParaRPr>
          </a:p>
        </p:txBody>
      </p:sp>
      <p:sp>
        <p:nvSpPr>
          <p:cNvPr id="12" name="正方形/長方形 11"/>
          <p:cNvSpPr/>
          <p:nvPr/>
        </p:nvSpPr>
        <p:spPr>
          <a:xfrm>
            <a:off x="79063" y="4840017"/>
            <a:ext cx="8950326" cy="1900665"/>
          </a:xfrm>
          <a:prstGeom prst="rect">
            <a:avLst/>
          </a:prstGeom>
          <a:noFill/>
          <a:ln w="25400">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noAutofit/>
          </a:bodyPr>
          <a:lstStyle/>
          <a:p>
            <a:endParaRPr lang="en-US" altLang="ja-JP" sz="1200" b="1" u="sng" dirty="0" smtClean="0"/>
          </a:p>
        </p:txBody>
      </p:sp>
      <p:sp>
        <p:nvSpPr>
          <p:cNvPr id="19" name="テキスト ボックス 18"/>
          <p:cNvSpPr txBox="1"/>
          <p:nvPr/>
        </p:nvSpPr>
        <p:spPr>
          <a:xfrm>
            <a:off x="4494402" y="2055382"/>
            <a:ext cx="2441694" cy="276999"/>
          </a:xfrm>
          <a:prstGeom prst="rect">
            <a:avLst/>
          </a:prstGeom>
          <a:noFill/>
        </p:spPr>
        <p:txBody>
          <a:bodyPr wrap="none" rtlCol="0">
            <a:spAutoFit/>
          </a:bodyPr>
          <a:lstStyle/>
          <a:p>
            <a:r>
              <a:rPr lang="ja-JP" altLang="en-US" sz="1200" b="1" u="sng" dirty="0" smtClean="0"/>
              <a:t>（ハード対策）</a:t>
            </a:r>
            <a:r>
              <a:rPr kumimoji="1" lang="ja-JP" altLang="en-US" sz="1200" b="1" u="sng" dirty="0" smtClean="0"/>
              <a:t>灌漑排水施設の適応</a:t>
            </a:r>
            <a:endParaRPr kumimoji="1" lang="ja-JP" altLang="en-US" sz="1200" b="1" u="sng" dirty="0"/>
          </a:p>
        </p:txBody>
      </p:sp>
      <p:sp>
        <p:nvSpPr>
          <p:cNvPr id="20" name="テキスト ボックス 19"/>
          <p:cNvSpPr txBox="1"/>
          <p:nvPr/>
        </p:nvSpPr>
        <p:spPr>
          <a:xfrm>
            <a:off x="4473045" y="3223144"/>
            <a:ext cx="2792752" cy="276999"/>
          </a:xfrm>
          <a:prstGeom prst="rect">
            <a:avLst/>
          </a:prstGeom>
          <a:noFill/>
        </p:spPr>
        <p:txBody>
          <a:bodyPr wrap="none" rtlCol="0">
            <a:spAutoFit/>
          </a:bodyPr>
          <a:lstStyle/>
          <a:p>
            <a:r>
              <a:rPr lang="ja-JP" altLang="en-US" sz="1200" b="1" u="sng" dirty="0" smtClean="0"/>
              <a:t>（ソフト対策）農村における防災体制整備</a:t>
            </a:r>
            <a:endParaRPr kumimoji="1" lang="ja-JP" altLang="en-US" sz="1200" b="1" u="sng" dirty="0"/>
          </a:p>
        </p:txBody>
      </p:sp>
      <p:sp>
        <p:nvSpPr>
          <p:cNvPr id="21" name="テキスト ボックス 20"/>
          <p:cNvSpPr txBox="1"/>
          <p:nvPr/>
        </p:nvSpPr>
        <p:spPr>
          <a:xfrm>
            <a:off x="4487303" y="2235208"/>
            <a:ext cx="3034692" cy="1261884"/>
          </a:xfrm>
          <a:prstGeom prst="rect">
            <a:avLst/>
          </a:prstGeom>
          <a:noFill/>
        </p:spPr>
        <p:txBody>
          <a:bodyPr wrap="square" rtlCol="0">
            <a:spAutoFit/>
          </a:bodyPr>
          <a:lstStyle/>
          <a:p>
            <a:pPr marL="95250" indent="-95250"/>
            <a:r>
              <a:rPr kumimoji="1" lang="ja-JP" altLang="en-US" sz="1600" dirty="0" smtClean="0"/>
              <a:t>・</a:t>
            </a:r>
            <a:r>
              <a:rPr kumimoji="1" lang="ja-JP" altLang="en-US" sz="1200" dirty="0" smtClean="0"/>
              <a:t>異常気象によってもたらされる，</a:t>
            </a:r>
            <a:r>
              <a:rPr lang="ja-JP" altLang="en-US" sz="1200" dirty="0" smtClean="0"/>
              <a:t>灌漑排水施設の被害・問題点を調査・分析し，適応策をマニュアルにまとめることで，適応政策立案に貢献する。</a:t>
            </a:r>
            <a:endParaRPr lang="en-US" altLang="ja-JP" sz="1200" dirty="0" smtClean="0"/>
          </a:p>
          <a:p>
            <a:pPr marL="95250" indent="-95250"/>
            <a:r>
              <a:rPr lang="ja-JP" altLang="en-US" sz="1200" dirty="0" smtClean="0"/>
              <a:t>（</a:t>
            </a:r>
            <a:r>
              <a:rPr lang="ja-JP" altLang="en-US" sz="1200" dirty="0"/>
              <a:t>実施期間：</a:t>
            </a:r>
            <a:r>
              <a:rPr lang="en-US" altLang="ja-JP" sz="1200" dirty="0"/>
              <a:t>2012</a:t>
            </a:r>
            <a:r>
              <a:rPr lang="ja-JP" altLang="en-US" sz="1200" dirty="0"/>
              <a:t>年</a:t>
            </a:r>
            <a:r>
              <a:rPr lang="en-US" altLang="ja-JP" sz="1200" dirty="0"/>
              <a:t>7</a:t>
            </a:r>
            <a:r>
              <a:rPr lang="ja-JP" altLang="en-US" sz="1200" dirty="0"/>
              <a:t>月～</a:t>
            </a:r>
            <a:r>
              <a:rPr lang="en-US" altLang="ja-JP" sz="1200" dirty="0"/>
              <a:t>2015</a:t>
            </a:r>
            <a:r>
              <a:rPr lang="ja-JP" altLang="en-US" sz="1200" dirty="0"/>
              <a:t>年</a:t>
            </a:r>
            <a:r>
              <a:rPr lang="en-US" altLang="ja-JP" sz="1200" dirty="0"/>
              <a:t>3</a:t>
            </a:r>
            <a:r>
              <a:rPr lang="ja-JP" altLang="en-US" sz="1200" dirty="0"/>
              <a:t>月）</a:t>
            </a:r>
            <a:endParaRPr lang="en-US" altLang="ja-JP" sz="1200" dirty="0"/>
          </a:p>
          <a:p>
            <a:pPr marL="95250" indent="-95250"/>
            <a:endParaRPr kumimoji="1" lang="ja-JP" altLang="en-US" sz="1200" dirty="0"/>
          </a:p>
        </p:txBody>
      </p:sp>
      <p:sp>
        <p:nvSpPr>
          <p:cNvPr id="22" name="テキスト ボックス 21"/>
          <p:cNvSpPr txBox="1"/>
          <p:nvPr/>
        </p:nvSpPr>
        <p:spPr>
          <a:xfrm>
            <a:off x="4526244" y="3452806"/>
            <a:ext cx="2837563" cy="1200329"/>
          </a:xfrm>
          <a:prstGeom prst="rect">
            <a:avLst/>
          </a:prstGeom>
          <a:noFill/>
        </p:spPr>
        <p:txBody>
          <a:bodyPr wrap="square" rtlCol="0">
            <a:spAutoFit/>
          </a:bodyPr>
          <a:lstStyle/>
          <a:p>
            <a:pPr marL="95250" indent="-95250"/>
            <a:r>
              <a:rPr kumimoji="1" lang="ja-JP" altLang="en-US" sz="1200" dirty="0" smtClean="0"/>
              <a:t>・</a:t>
            </a:r>
            <a:r>
              <a:rPr lang="ja-JP" altLang="en-US" sz="1200" dirty="0"/>
              <a:t>気候変動に対応した農村防災計画（ハザードマップ等）を作成する手法</a:t>
            </a:r>
            <a:r>
              <a:rPr lang="ja-JP" altLang="en-US" sz="1200" dirty="0" smtClean="0"/>
              <a:t>を，実証</a:t>
            </a:r>
            <a:r>
              <a:rPr lang="ja-JP" altLang="en-US" sz="1200" dirty="0"/>
              <a:t>調査やワークショップを通じてマニュアルにまとめること</a:t>
            </a:r>
            <a:r>
              <a:rPr lang="ja-JP" altLang="en-US" sz="1200" dirty="0" smtClean="0"/>
              <a:t>で，適応</a:t>
            </a:r>
            <a:r>
              <a:rPr lang="ja-JP" altLang="en-US" sz="1200" dirty="0"/>
              <a:t>政策立案に貢献する。</a:t>
            </a:r>
            <a:r>
              <a:rPr lang="en-US" altLang="ja-JP" sz="1200" dirty="0"/>
              <a:t/>
            </a:r>
            <a:br>
              <a:rPr lang="en-US" altLang="ja-JP" sz="1200" dirty="0"/>
            </a:br>
            <a:r>
              <a:rPr lang="ja-JP" altLang="en-US" sz="1200" dirty="0"/>
              <a:t>（実施期間：</a:t>
            </a:r>
            <a:r>
              <a:rPr lang="en-US" altLang="ja-JP" sz="1200" dirty="0"/>
              <a:t>2013</a:t>
            </a:r>
            <a:r>
              <a:rPr lang="ja-JP" altLang="en-US" sz="1200" dirty="0"/>
              <a:t>年</a:t>
            </a:r>
            <a:r>
              <a:rPr lang="en-US" altLang="ja-JP" sz="1200" dirty="0"/>
              <a:t>7</a:t>
            </a:r>
            <a:r>
              <a:rPr lang="ja-JP" altLang="en-US" sz="1200" dirty="0"/>
              <a:t>月～</a:t>
            </a:r>
            <a:r>
              <a:rPr lang="en-US" altLang="ja-JP" sz="1200" dirty="0"/>
              <a:t>2018</a:t>
            </a:r>
            <a:r>
              <a:rPr lang="ja-JP" altLang="en-US" sz="1200" dirty="0"/>
              <a:t>年</a:t>
            </a:r>
            <a:r>
              <a:rPr lang="en-US" altLang="ja-JP" sz="1200" dirty="0"/>
              <a:t>3</a:t>
            </a:r>
            <a:r>
              <a:rPr lang="ja-JP" altLang="en-US" sz="1200" dirty="0"/>
              <a:t>月）</a:t>
            </a:r>
          </a:p>
        </p:txBody>
      </p:sp>
      <p:pic>
        <p:nvPicPr>
          <p:cNvPr id="23" name="Picture 56" descr="H13洪水状況15101601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21995" y="2238006"/>
            <a:ext cx="1382944" cy="10274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39571" y="3497092"/>
            <a:ext cx="1370701" cy="10280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角丸四角形 24"/>
          <p:cNvSpPr/>
          <p:nvPr/>
        </p:nvSpPr>
        <p:spPr>
          <a:xfrm>
            <a:off x="220436" y="1664830"/>
            <a:ext cx="3960440" cy="353853"/>
          </a:xfrm>
          <a:prstGeom prst="roundRect">
            <a:avLst/>
          </a:prstGeom>
          <a:solidFill>
            <a:schemeClr val="accent2">
              <a:lumMod val="20000"/>
              <a:lumOff val="80000"/>
            </a:schemeClr>
          </a:solidFill>
          <a:ln w="158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事例①：気候変動対策能力強化プロジェクト（インドネシア）</a:t>
            </a:r>
            <a:endParaRPr kumimoji="1" lang="ja-JP" altLang="en-US" sz="1200" dirty="0">
              <a:solidFill>
                <a:schemeClr val="tx1"/>
              </a:solidFill>
            </a:endParaRPr>
          </a:p>
        </p:txBody>
      </p:sp>
      <p:sp>
        <p:nvSpPr>
          <p:cNvPr id="26" name="角丸四角形 25"/>
          <p:cNvSpPr/>
          <p:nvPr/>
        </p:nvSpPr>
        <p:spPr>
          <a:xfrm>
            <a:off x="4526244" y="1664830"/>
            <a:ext cx="4394049" cy="352597"/>
          </a:xfrm>
          <a:prstGeom prst="roundRect">
            <a:avLst/>
          </a:prstGeom>
          <a:solidFill>
            <a:schemeClr val="accent2">
              <a:lumMod val="20000"/>
              <a:lumOff val="80000"/>
            </a:schemeClr>
          </a:solidFill>
          <a:ln w="158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事例②：食料の安定生産に資する適応政策立案の支援</a:t>
            </a:r>
            <a:endParaRPr kumimoji="1" lang="en-US" altLang="ja-JP" sz="1200" dirty="0" smtClean="0">
              <a:solidFill>
                <a:schemeClr val="tx1"/>
              </a:solidFill>
            </a:endParaRPr>
          </a:p>
          <a:p>
            <a:r>
              <a:rPr kumimoji="1" lang="ja-JP" altLang="en-US" sz="1200" dirty="0" smtClean="0">
                <a:solidFill>
                  <a:schemeClr val="tx1"/>
                </a:solidFill>
              </a:rPr>
              <a:t>（東南アジア）</a:t>
            </a:r>
            <a:endParaRPr kumimoji="1" lang="ja-JP" altLang="en-US" sz="1200" dirty="0">
              <a:solidFill>
                <a:schemeClr val="tx1"/>
              </a:solidFill>
            </a:endParaRPr>
          </a:p>
        </p:txBody>
      </p:sp>
      <p:sp>
        <p:nvSpPr>
          <p:cNvPr id="3" name="正方形/長方形 2"/>
          <p:cNvSpPr/>
          <p:nvPr/>
        </p:nvSpPr>
        <p:spPr>
          <a:xfrm>
            <a:off x="88935" y="2055382"/>
            <a:ext cx="4243184" cy="1780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j-ea"/>
                <a:ea typeface="+mj-ea"/>
              </a:rPr>
              <a:t>実施</a:t>
            </a:r>
            <a:r>
              <a:rPr lang="ja-JP" altLang="en-US" sz="1200" dirty="0" smtClean="0">
                <a:solidFill>
                  <a:schemeClr val="tx1"/>
                </a:solidFill>
                <a:latin typeface="+mj-ea"/>
                <a:ea typeface="+mj-ea"/>
              </a:rPr>
              <a:t>期間</a:t>
            </a:r>
            <a:r>
              <a:rPr lang="ja-JP" altLang="en-US" sz="1200" dirty="0">
                <a:solidFill>
                  <a:schemeClr val="tx1"/>
                </a:solidFill>
                <a:latin typeface="+mj-ea"/>
                <a:ea typeface="+mj-ea"/>
              </a:rPr>
              <a:t>：</a:t>
            </a:r>
            <a:r>
              <a:rPr lang="en-US" altLang="ja-JP" sz="1200" dirty="0">
                <a:solidFill>
                  <a:schemeClr val="tx1"/>
                </a:solidFill>
                <a:latin typeface="+mj-ea"/>
                <a:ea typeface="+mj-ea"/>
              </a:rPr>
              <a:t>2010</a:t>
            </a:r>
            <a:r>
              <a:rPr lang="ja-JP" altLang="en-US" sz="1200" dirty="0">
                <a:solidFill>
                  <a:schemeClr val="tx1"/>
                </a:solidFill>
                <a:latin typeface="+mj-ea"/>
                <a:ea typeface="+mj-ea"/>
              </a:rPr>
              <a:t>年</a:t>
            </a:r>
            <a:r>
              <a:rPr lang="en-US" altLang="ja-JP" sz="1200" dirty="0">
                <a:solidFill>
                  <a:schemeClr val="tx1"/>
                </a:solidFill>
                <a:latin typeface="+mj-ea"/>
                <a:ea typeface="+mj-ea"/>
              </a:rPr>
              <a:t>10</a:t>
            </a:r>
            <a:r>
              <a:rPr lang="ja-JP" altLang="en-US" sz="1200" dirty="0">
                <a:solidFill>
                  <a:schemeClr val="tx1"/>
                </a:solidFill>
                <a:latin typeface="+mj-ea"/>
                <a:ea typeface="+mj-ea"/>
              </a:rPr>
              <a:t>月～</a:t>
            </a:r>
            <a:r>
              <a:rPr lang="en-US" altLang="ja-JP" sz="1200" dirty="0">
                <a:solidFill>
                  <a:schemeClr val="tx1"/>
                </a:solidFill>
                <a:latin typeface="+mj-ea"/>
                <a:ea typeface="+mj-ea"/>
              </a:rPr>
              <a:t>2015</a:t>
            </a:r>
            <a:r>
              <a:rPr lang="ja-JP" altLang="en-US" sz="1200" dirty="0">
                <a:solidFill>
                  <a:schemeClr val="tx1"/>
                </a:solidFill>
                <a:latin typeface="+mj-ea"/>
                <a:ea typeface="+mj-ea"/>
              </a:rPr>
              <a:t>年</a:t>
            </a:r>
            <a:r>
              <a:rPr lang="en-US" altLang="ja-JP" sz="1200" dirty="0">
                <a:solidFill>
                  <a:schemeClr val="tx1"/>
                </a:solidFill>
                <a:latin typeface="+mj-ea"/>
                <a:ea typeface="+mj-ea"/>
              </a:rPr>
              <a:t>10</a:t>
            </a:r>
            <a:r>
              <a:rPr lang="ja-JP" altLang="en-US" sz="1200" dirty="0">
                <a:solidFill>
                  <a:schemeClr val="tx1"/>
                </a:solidFill>
                <a:latin typeface="+mj-ea"/>
                <a:ea typeface="+mj-ea"/>
              </a:rPr>
              <a:t>月</a:t>
            </a:r>
            <a:endParaRPr lang="en-US" altLang="ja-JP" sz="1200" dirty="0">
              <a:solidFill>
                <a:schemeClr val="tx1"/>
              </a:solidFill>
              <a:latin typeface="+mj-ea"/>
              <a:ea typeface="+mj-ea"/>
            </a:endParaRPr>
          </a:p>
          <a:p>
            <a:r>
              <a:rPr lang="ja-JP" altLang="en-US" sz="1200" dirty="0">
                <a:solidFill>
                  <a:schemeClr val="tx1"/>
                </a:solidFill>
                <a:latin typeface="+mj-ea"/>
                <a:ea typeface="+mj-ea"/>
              </a:rPr>
              <a:t>・</a:t>
            </a:r>
            <a:r>
              <a:rPr lang="ja-JP" altLang="en-US" sz="1200" dirty="0" smtClean="0">
                <a:solidFill>
                  <a:schemeClr val="tx1"/>
                </a:solidFill>
                <a:latin typeface="+mj-ea"/>
                <a:ea typeface="+mj-ea"/>
              </a:rPr>
              <a:t>現地</a:t>
            </a:r>
            <a:r>
              <a:rPr lang="ja-JP" altLang="en-US" sz="1200" dirty="0">
                <a:solidFill>
                  <a:schemeClr val="tx1"/>
                </a:solidFill>
                <a:latin typeface="+mj-ea"/>
                <a:ea typeface="+mj-ea"/>
              </a:rPr>
              <a:t>の幅広い関係者の知見を</a:t>
            </a:r>
            <a:r>
              <a:rPr lang="ja-JP" altLang="en-US" sz="1200" dirty="0" smtClean="0">
                <a:solidFill>
                  <a:schemeClr val="tx1"/>
                </a:solidFill>
                <a:latin typeface="+mj-ea"/>
                <a:ea typeface="+mj-ea"/>
              </a:rPr>
              <a:t>活かし，国家</a:t>
            </a:r>
            <a:r>
              <a:rPr lang="ja-JP" altLang="en-US" sz="1200" dirty="0">
                <a:solidFill>
                  <a:schemeClr val="tx1"/>
                </a:solidFill>
                <a:latin typeface="+mj-ea"/>
                <a:ea typeface="+mj-ea"/>
              </a:rPr>
              <a:t>気候変動適応行動計画（</a:t>
            </a:r>
            <a:r>
              <a:rPr lang="en-US" altLang="ja-JP" sz="1200" dirty="0">
                <a:solidFill>
                  <a:schemeClr val="tx1"/>
                </a:solidFill>
                <a:latin typeface="+mj-ea"/>
                <a:ea typeface="+mj-ea"/>
              </a:rPr>
              <a:t>RAN-API</a:t>
            </a:r>
            <a:r>
              <a:rPr lang="ja-JP" altLang="en-US" sz="1200" dirty="0">
                <a:solidFill>
                  <a:schemeClr val="tx1"/>
                </a:solidFill>
                <a:latin typeface="+mj-ea"/>
                <a:ea typeface="+mj-ea"/>
              </a:rPr>
              <a:t>）および次期中期国家開発計画（</a:t>
            </a:r>
            <a:r>
              <a:rPr lang="en-US" altLang="ja-JP" sz="1200" dirty="0">
                <a:solidFill>
                  <a:schemeClr val="tx1"/>
                </a:solidFill>
                <a:latin typeface="+mj-ea"/>
                <a:ea typeface="+mj-ea"/>
              </a:rPr>
              <a:t>PRJMN:2015-2019</a:t>
            </a:r>
            <a:r>
              <a:rPr lang="ja-JP" altLang="en-US" sz="1200" dirty="0">
                <a:solidFill>
                  <a:schemeClr val="tx1"/>
                </a:solidFill>
                <a:latin typeface="+mj-ea"/>
                <a:ea typeface="+mj-ea"/>
              </a:rPr>
              <a:t>）の策定に</a:t>
            </a:r>
            <a:r>
              <a:rPr lang="ja-JP" altLang="en-US" sz="1200" dirty="0" smtClean="0">
                <a:solidFill>
                  <a:schemeClr val="tx1"/>
                </a:solidFill>
                <a:latin typeface="+mj-ea"/>
                <a:ea typeface="+mj-ea"/>
              </a:rPr>
              <a:t>おいて，適応</a:t>
            </a:r>
            <a:r>
              <a:rPr lang="ja-JP" altLang="en-US" sz="1200" dirty="0">
                <a:solidFill>
                  <a:schemeClr val="tx1"/>
                </a:solidFill>
                <a:latin typeface="+mj-ea"/>
                <a:ea typeface="+mj-ea"/>
              </a:rPr>
              <a:t>策を組み込んでいくためのプロセスを</a:t>
            </a:r>
            <a:r>
              <a:rPr lang="ja-JP" altLang="en-US" sz="1200" dirty="0" smtClean="0">
                <a:solidFill>
                  <a:schemeClr val="tx1"/>
                </a:solidFill>
                <a:latin typeface="+mj-ea"/>
                <a:ea typeface="+mj-ea"/>
              </a:rPr>
              <a:t>支援。</a:t>
            </a:r>
            <a:endParaRPr lang="ja-JP" altLang="en-US" sz="1200" dirty="0">
              <a:solidFill>
                <a:schemeClr val="tx1"/>
              </a:solidFill>
              <a:latin typeface="+mj-ea"/>
              <a:ea typeface="+mj-ea"/>
            </a:endParaRPr>
          </a:p>
          <a:p>
            <a:r>
              <a:rPr lang="ja-JP" altLang="en-US" sz="1200" dirty="0">
                <a:solidFill>
                  <a:schemeClr val="tx1"/>
                </a:solidFill>
                <a:latin typeface="+mj-ea"/>
                <a:ea typeface="+mj-ea"/>
              </a:rPr>
              <a:t>・</a:t>
            </a:r>
            <a:r>
              <a:rPr lang="ja-JP" altLang="en-US" sz="1200" dirty="0" smtClean="0">
                <a:solidFill>
                  <a:schemeClr val="tx1"/>
                </a:solidFill>
                <a:latin typeface="+mj-ea"/>
                <a:ea typeface="+mj-ea"/>
              </a:rPr>
              <a:t>土地</a:t>
            </a:r>
            <a:r>
              <a:rPr lang="ja-JP" altLang="en-US" sz="1200" dirty="0">
                <a:solidFill>
                  <a:schemeClr val="tx1"/>
                </a:solidFill>
                <a:latin typeface="+mj-ea"/>
                <a:ea typeface="+mj-ea"/>
              </a:rPr>
              <a:t>利用計画において気候変動影響を考慮するための技術</a:t>
            </a:r>
            <a:r>
              <a:rPr lang="ja-JP" altLang="en-US" sz="1200" dirty="0" smtClean="0">
                <a:solidFill>
                  <a:schemeClr val="tx1"/>
                </a:solidFill>
                <a:latin typeface="+mj-ea"/>
                <a:ea typeface="+mj-ea"/>
              </a:rPr>
              <a:t>支援，北スマトラ州</a:t>
            </a:r>
            <a:r>
              <a:rPr lang="ja-JP" altLang="en-US" sz="1200" dirty="0">
                <a:solidFill>
                  <a:schemeClr val="tx1"/>
                </a:solidFill>
                <a:latin typeface="+mj-ea"/>
                <a:ea typeface="+mj-ea"/>
              </a:rPr>
              <a:t>に</a:t>
            </a:r>
            <a:r>
              <a:rPr lang="ja-JP" altLang="en-US" sz="1200" dirty="0" smtClean="0">
                <a:solidFill>
                  <a:schemeClr val="tx1"/>
                </a:solidFill>
                <a:latin typeface="+mj-ea"/>
                <a:ea typeface="+mj-ea"/>
              </a:rPr>
              <a:t>おける，稲作</a:t>
            </a:r>
            <a:r>
              <a:rPr lang="ja-JP" altLang="en-US" sz="1200" dirty="0">
                <a:solidFill>
                  <a:schemeClr val="tx1"/>
                </a:solidFill>
                <a:latin typeface="+mj-ea"/>
                <a:ea typeface="+mj-ea"/>
              </a:rPr>
              <a:t>分野の適応策計画</a:t>
            </a:r>
            <a:r>
              <a:rPr lang="ja-JP" altLang="en-US" sz="1200" dirty="0" smtClean="0">
                <a:solidFill>
                  <a:schemeClr val="tx1"/>
                </a:solidFill>
                <a:latin typeface="+mj-ea"/>
                <a:ea typeface="+mj-ea"/>
              </a:rPr>
              <a:t>支援，季節</a:t>
            </a:r>
            <a:r>
              <a:rPr lang="ja-JP" altLang="en-US" sz="1200" dirty="0">
                <a:solidFill>
                  <a:schemeClr val="tx1"/>
                </a:solidFill>
                <a:latin typeface="+mj-ea"/>
                <a:ea typeface="+mj-ea"/>
              </a:rPr>
              <a:t>予報・気候変動予測にかかる能力強化等を通じて、</a:t>
            </a:r>
            <a:r>
              <a:rPr lang="en-US" altLang="ja-JP" sz="1200" dirty="0">
                <a:solidFill>
                  <a:schemeClr val="tx1"/>
                </a:solidFill>
                <a:latin typeface="+mj-ea"/>
                <a:ea typeface="+mj-ea"/>
              </a:rPr>
              <a:t>RAN-API</a:t>
            </a:r>
            <a:r>
              <a:rPr lang="ja-JP" altLang="en-US" sz="1200" dirty="0">
                <a:solidFill>
                  <a:schemeClr val="tx1"/>
                </a:solidFill>
                <a:latin typeface="+mj-ea"/>
                <a:ea typeface="+mj-ea"/>
              </a:rPr>
              <a:t>の実施を</a:t>
            </a:r>
            <a:r>
              <a:rPr lang="ja-JP" altLang="en-US" sz="1200" dirty="0" smtClean="0">
                <a:solidFill>
                  <a:schemeClr val="tx1"/>
                </a:solidFill>
                <a:latin typeface="+mj-ea"/>
                <a:ea typeface="+mj-ea"/>
              </a:rPr>
              <a:t>支援。</a:t>
            </a:r>
            <a:endParaRPr kumimoji="1" lang="ja-JP" altLang="en-US" sz="1200" dirty="0">
              <a:solidFill>
                <a:schemeClr val="tx1"/>
              </a:solidFill>
              <a:latin typeface="+mj-ea"/>
              <a:ea typeface="+mj-ea"/>
            </a:endParaRPr>
          </a:p>
        </p:txBody>
      </p:sp>
      <p:pic>
        <p:nvPicPr>
          <p:cNvPr id="2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50280" y="3611428"/>
            <a:ext cx="2753473" cy="9697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スライド番号プレースホルダー 15"/>
          <p:cNvSpPr>
            <a:spLocks noGrp="1"/>
          </p:cNvSpPr>
          <p:nvPr>
            <p:ph type="sldNum" sz="quarter" idx="12"/>
          </p:nvPr>
        </p:nvSpPr>
        <p:spPr>
          <a:xfrm>
            <a:off x="6920227" y="6440630"/>
            <a:ext cx="2133600" cy="365125"/>
          </a:xfrm>
        </p:spPr>
        <p:txBody>
          <a:bodyPr/>
          <a:lstStyle/>
          <a:p>
            <a:fld id="{4983C853-3FB3-410A-A0B8-16E77273A7C1}" type="slidenum">
              <a:rPr kumimoji="1" lang="ja-JP" altLang="en-US" smtClean="0"/>
              <a:t>2</a:t>
            </a:fld>
            <a:endParaRPr kumimoji="1" lang="ja-JP" altLang="en-US"/>
          </a:p>
        </p:txBody>
      </p:sp>
      <p:sp>
        <p:nvSpPr>
          <p:cNvPr id="30" name="角丸四角形 29"/>
          <p:cNvSpPr/>
          <p:nvPr/>
        </p:nvSpPr>
        <p:spPr>
          <a:xfrm>
            <a:off x="2339752" y="4703976"/>
            <a:ext cx="4104456" cy="289757"/>
          </a:xfrm>
          <a:prstGeom prst="roundRect">
            <a:avLst/>
          </a:prstGeom>
          <a:solidFill>
            <a:schemeClr val="accent2">
              <a:lumMod val="20000"/>
              <a:lumOff val="80000"/>
            </a:schemeClr>
          </a:solidFill>
          <a:ln w="158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事例③：途上国への適応計画策定支援</a:t>
            </a:r>
            <a:r>
              <a:rPr lang="ja-JP" altLang="en-US" sz="1200" dirty="0" smtClean="0">
                <a:solidFill>
                  <a:schemeClr val="tx1"/>
                </a:solidFill>
              </a:rPr>
              <a:t>＜</a:t>
            </a:r>
            <a:r>
              <a:rPr kumimoji="1" lang="ja-JP" altLang="en-US" sz="1200" dirty="0" smtClean="0">
                <a:solidFill>
                  <a:schemeClr val="tx1"/>
                </a:solidFill>
              </a:rPr>
              <a:t>今後の取組＞</a:t>
            </a:r>
            <a:endParaRPr kumimoji="1" lang="ja-JP" altLang="en-US" sz="1200" dirty="0">
              <a:solidFill>
                <a:schemeClr val="tx1"/>
              </a:solidFill>
            </a:endParaRPr>
          </a:p>
        </p:txBody>
      </p:sp>
      <p:sp>
        <p:nvSpPr>
          <p:cNvPr id="18" name="正方形/長方形 17"/>
          <p:cNvSpPr/>
          <p:nvPr/>
        </p:nvSpPr>
        <p:spPr>
          <a:xfrm>
            <a:off x="67399" y="551384"/>
            <a:ext cx="8975384" cy="573360"/>
          </a:xfrm>
          <a:prstGeom prst="rect">
            <a:avLst/>
          </a:prstGeom>
          <a:solidFill>
            <a:schemeClr val="accent5">
              <a:lumMod val="20000"/>
              <a:lumOff val="80000"/>
            </a:schemeClr>
          </a:solidFill>
          <a:ln w="95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lang="ja-JP" altLang="en-US" sz="1000" dirty="0" smtClean="0">
                <a:solidFill>
                  <a:schemeClr val="tx1"/>
                </a:solidFill>
              </a:rPr>
              <a:t>海面上昇，沿岸での高潮被害や大都市部への洪水による被害など，気候変動による将来リスクが存在する中，日本政府</a:t>
            </a:r>
            <a:r>
              <a:rPr kumimoji="1" lang="ja-JP" altLang="en-US" sz="1000" dirty="0" smtClean="0">
                <a:solidFill>
                  <a:schemeClr val="tx1"/>
                </a:solidFill>
              </a:rPr>
              <a:t>やＪＩＣＡ</a:t>
            </a:r>
            <a:r>
              <a:rPr lang="ja-JP" altLang="en-US" sz="1000" dirty="0">
                <a:solidFill>
                  <a:schemeClr val="tx1"/>
                </a:solidFill>
              </a:rPr>
              <a:t>は</a:t>
            </a:r>
            <a:r>
              <a:rPr lang="ja-JP" altLang="en-US" sz="1000" dirty="0" smtClean="0">
                <a:solidFill>
                  <a:schemeClr val="tx1"/>
                </a:solidFill>
              </a:rPr>
              <a:t>，途上国の適応政策の立案・策定・実施</a:t>
            </a:r>
            <a:r>
              <a:rPr lang="ja-JP" altLang="en-US" sz="1000" dirty="0">
                <a:solidFill>
                  <a:schemeClr val="tx1"/>
                </a:solidFill>
              </a:rPr>
              <a:t>の支援</a:t>
            </a:r>
            <a:r>
              <a:rPr lang="ja-JP" altLang="en-US" sz="1000" dirty="0" smtClean="0">
                <a:solidFill>
                  <a:schemeClr val="tx1"/>
                </a:solidFill>
              </a:rPr>
              <a:t>を行う。</a:t>
            </a:r>
            <a:endParaRPr lang="en-US" altLang="ja-JP" sz="1000" dirty="0" smtClean="0">
              <a:solidFill>
                <a:schemeClr val="tx1"/>
              </a:solidFill>
            </a:endParaRPr>
          </a:p>
          <a:p>
            <a:pPr marL="171450" indent="-171450">
              <a:buFont typeface="Wingdings" panose="05000000000000000000" pitchFamily="2" charset="2"/>
              <a:buChar char="Ø"/>
            </a:pPr>
            <a:r>
              <a:rPr kumimoji="1" lang="ja-JP" altLang="en-US" sz="1000" dirty="0" smtClean="0">
                <a:solidFill>
                  <a:schemeClr val="tx1"/>
                </a:solidFill>
              </a:rPr>
              <a:t>日本の適応計画（来夏策定予定）の経験を踏まえ，途上国の適応計画策定を支援。途上国における「適応の主流化」に貢献する。</a:t>
            </a:r>
            <a:endParaRPr kumimoji="1" lang="ja-JP" altLang="en-US" sz="1000" dirty="0">
              <a:solidFill>
                <a:schemeClr val="tx1"/>
              </a:solidFill>
            </a:endParaRPr>
          </a:p>
        </p:txBody>
      </p:sp>
      <p:sp>
        <p:nvSpPr>
          <p:cNvPr id="5" name="正方形/長方形 4"/>
          <p:cNvSpPr/>
          <p:nvPr/>
        </p:nvSpPr>
        <p:spPr>
          <a:xfrm>
            <a:off x="4555091" y="5661248"/>
            <a:ext cx="4207295" cy="954107"/>
          </a:xfrm>
          <a:prstGeom prst="rect">
            <a:avLst/>
          </a:prstGeom>
          <a:solidFill>
            <a:schemeClr val="accent6">
              <a:lumMod val="20000"/>
              <a:lumOff val="80000"/>
            </a:schemeClr>
          </a:solidFill>
          <a:ln>
            <a:solidFill>
              <a:schemeClr val="accent6">
                <a:lumMod val="40000"/>
                <a:lumOff val="60000"/>
              </a:schemeClr>
            </a:solidFill>
          </a:ln>
        </p:spPr>
        <p:txBody>
          <a:bodyPr wrap="square">
            <a:spAutoFit/>
          </a:bodyPr>
          <a:lstStyle/>
          <a:p>
            <a:r>
              <a:rPr lang="ja-JP" altLang="en-US" sz="1200" b="1" u="sng" dirty="0"/>
              <a:t>途上国への支援内容</a:t>
            </a:r>
            <a:endParaRPr lang="en-US" altLang="ja-JP" sz="1200" b="1" u="sng" dirty="0"/>
          </a:p>
          <a:p>
            <a:r>
              <a:rPr lang="ja-JP" altLang="en-US" sz="1100" dirty="0"/>
              <a:t>・</a:t>
            </a:r>
            <a:r>
              <a:rPr lang="ja-JP" altLang="en-US" sz="1100" dirty="0" smtClean="0"/>
              <a:t>必要</a:t>
            </a:r>
            <a:r>
              <a:rPr lang="ja-JP" altLang="en-US" sz="1100" dirty="0"/>
              <a:t>とされる国･地域の詳細な気候データのカスタマイズ及び気候変動影響評価、リスク分析等の支援</a:t>
            </a:r>
          </a:p>
          <a:p>
            <a:r>
              <a:rPr lang="ja-JP" altLang="en-US" sz="1100" dirty="0" smtClean="0"/>
              <a:t>・幅広い</a:t>
            </a:r>
            <a:r>
              <a:rPr lang="ja-JP" altLang="en-US" sz="1100" dirty="0"/>
              <a:t>分野に関係する適応を国及び地方自治体の計画において主流化するための政策実施支援</a:t>
            </a:r>
            <a:endParaRPr lang="en-US" altLang="ja-JP" sz="1100" dirty="0"/>
          </a:p>
        </p:txBody>
      </p:sp>
      <p:sp>
        <p:nvSpPr>
          <p:cNvPr id="27" name="山形 26"/>
          <p:cNvSpPr/>
          <p:nvPr/>
        </p:nvSpPr>
        <p:spPr>
          <a:xfrm>
            <a:off x="88935" y="1196752"/>
            <a:ext cx="3979790" cy="360040"/>
          </a:xfrm>
          <a:prstGeom prst="chevron">
            <a:avLst/>
          </a:prstGeom>
          <a:gradFill flip="none" rotWithShape="1">
            <a:gsLst>
              <a:gs pos="0">
                <a:schemeClr val="accent4">
                  <a:lumMod val="60000"/>
                  <a:lumOff val="40000"/>
                </a:schemeClr>
              </a:gs>
              <a:gs pos="50000">
                <a:schemeClr val="accent4">
                  <a:lumMod val="40000"/>
                  <a:lumOff val="60000"/>
                </a:schemeClr>
              </a:gs>
              <a:gs pos="100000">
                <a:schemeClr val="accent4">
                  <a:lumMod val="20000"/>
                  <a:lumOff val="80000"/>
                </a:schemeClr>
              </a:gs>
            </a:gsLst>
            <a:lin ang="0" scaled="1"/>
            <a:tileRect/>
          </a:gradFill>
          <a:ln w="158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rPr>
              <a:t>適応計画策定支援の事例</a:t>
            </a:r>
            <a:endParaRPr lang="ja-JP" altLang="en-US" sz="1200" b="1" dirty="0">
              <a:solidFill>
                <a:schemeClr val="tx1"/>
              </a:solidFill>
            </a:endParaRPr>
          </a:p>
        </p:txBody>
      </p:sp>
      <p:sp>
        <p:nvSpPr>
          <p:cNvPr id="31" name="コンテンツ プレースホルダー 6"/>
          <p:cNvSpPr>
            <a:spLocks noGrp="1"/>
          </p:cNvSpPr>
          <p:nvPr>
            <p:ph sz="half" idx="2"/>
          </p:nvPr>
        </p:nvSpPr>
        <p:spPr>
          <a:xfrm>
            <a:off x="245985" y="5630469"/>
            <a:ext cx="3728802" cy="1015663"/>
          </a:xfrm>
          <a:solidFill>
            <a:schemeClr val="accent6">
              <a:lumMod val="20000"/>
              <a:lumOff val="80000"/>
            </a:schemeClr>
          </a:solidFill>
          <a:ln w="9525">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a:noAutofit/>
          </a:bodyPr>
          <a:lstStyle/>
          <a:p>
            <a:pPr marL="266700" lvl="0" indent="-266700">
              <a:spcBef>
                <a:spcPts val="0"/>
              </a:spcBef>
              <a:buNone/>
            </a:pPr>
            <a:r>
              <a:rPr lang="ja-JP" altLang="en-US" sz="1200" b="1" u="sng" dirty="0" smtClean="0">
                <a:solidFill>
                  <a:prstClr val="black"/>
                </a:solidFill>
                <a:latin typeface="ＭＳ ゴシック" panose="020B0609070205080204" pitchFamily="49" charset="-128"/>
                <a:ea typeface="ＭＳ ゴシック" panose="020B0609070205080204" pitchFamily="49" charset="-128"/>
              </a:rPr>
              <a:t>我が国</a:t>
            </a:r>
            <a:r>
              <a:rPr lang="ja-JP" altLang="en-US" sz="1200" b="1" u="sng" dirty="0">
                <a:solidFill>
                  <a:prstClr val="black"/>
                </a:solidFill>
                <a:latin typeface="ＭＳ ゴシック" panose="020B0609070205080204" pitchFamily="49" charset="-128"/>
                <a:ea typeface="ＭＳ ゴシック" panose="020B0609070205080204" pitchFamily="49" charset="-128"/>
              </a:rPr>
              <a:t>の</a:t>
            </a:r>
            <a:r>
              <a:rPr lang="ja-JP" altLang="en-US" sz="1200" b="1" u="sng" dirty="0">
                <a:latin typeface="ＭＳ ゴシック" panose="020B0609070205080204" pitchFamily="49" charset="-128"/>
                <a:ea typeface="ＭＳ ゴシック" panose="020B0609070205080204" pitchFamily="49" charset="-128"/>
              </a:rPr>
              <a:t>適応計画</a:t>
            </a:r>
            <a:r>
              <a:rPr lang="ja-JP" altLang="en-US" sz="1200" b="1" u="sng" dirty="0" smtClean="0">
                <a:latin typeface="ＭＳ ゴシック" panose="020B0609070205080204" pitchFamily="49" charset="-128"/>
                <a:ea typeface="ＭＳ ゴシック" panose="020B0609070205080204" pitchFamily="49" charset="-128"/>
              </a:rPr>
              <a:t>策定</a:t>
            </a:r>
            <a:endParaRPr lang="en-US" altLang="ja-JP" sz="1200" b="1" u="sng" dirty="0" smtClean="0">
              <a:latin typeface="ＭＳ ゴシック" panose="020B0609070205080204" pitchFamily="49" charset="-128"/>
              <a:ea typeface="ＭＳ ゴシック" panose="020B0609070205080204" pitchFamily="49" charset="-128"/>
            </a:endParaRPr>
          </a:p>
          <a:p>
            <a:pPr marL="177800" lvl="0" indent="-92075">
              <a:spcBef>
                <a:spcPts val="0"/>
              </a:spcBef>
              <a:buNone/>
            </a:pP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r>
              <a:rPr lang="en-US" altLang="ja-JP" sz="1100" dirty="0" smtClean="0">
                <a:solidFill>
                  <a:schemeClr val="tx1"/>
                </a:solidFill>
                <a:latin typeface="ＭＳ ゴシック" panose="020B0609070205080204" pitchFamily="49" charset="-128"/>
                <a:ea typeface="ＭＳ ゴシック" panose="020B0609070205080204" pitchFamily="49" charset="-128"/>
              </a:rPr>
              <a:t>2015</a:t>
            </a:r>
            <a:r>
              <a:rPr lang="ja-JP" altLang="en-US" sz="1100" dirty="0" smtClean="0">
                <a:solidFill>
                  <a:schemeClr val="tx1"/>
                </a:solidFill>
                <a:latin typeface="ＭＳ ゴシック" panose="020B0609070205080204" pitchFamily="49" charset="-128"/>
                <a:ea typeface="ＭＳ ゴシック" panose="020B0609070205080204" pitchFamily="49" charset="-128"/>
              </a:rPr>
              <a:t>年</a:t>
            </a:r>
            <a:r>
              <a:rPr lang="en-US" altLang="ja-JP" sz="1100" dirty="0">
                <a:solidFill>
                  <a:schemeClr val="tx1"/>
                </a:solidFill>
                <a:latin typeface="ＭＳ ゴシック" panose="020B0609070205080204" pitchFamily="49" charset="-128"/>
                <a:ea typeface="ＭＳ ゴシック" panose="020B0609070205080204" pitchFamily="49" charset="-128"/>
              </a:rPr>
              <a:t>2</a:t>
            </a:r>
            <a:r>
              <a:rPr lang="ja-JP" altLang="en-US" sz="1100" dirty="0">
                <a:solidFill>
                  <a:schemeClr val="tx1"/>
                </a:solidFill>
                <a:latin typeface="ＭＳ ゴシック" panose="020B0609070205080204" pitchFamily="49" charset="-128"/>
                <a:ea typeface="ＭＳ ゴシック" panose="020B0609070205080204" pitchFamily="49" charset="-128"/>
              </a:rPr>
              <a:t>月頃：現在･将来の気候変動の影響・リスクの取りまとめ（予定</a:t>
            </a: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pPr marL="177800" lvl="0" indent="-92075">
              <a:spcBef>
                <a:spcPts val="0"/>
              </a:spcBef>
              <a:buNone/>
            </a:pPr>
            <a:r>
              <a:rPr lang="ja-JP" altLang="en-US" sz="1100" dirty="0" smtClean="0">
                <a:solidFill>
                  <a:schemeClr val="tx1"/>
                </a:solidFill>
                <a:latin typeface="ＭＳ ゴシック" panose="020B0609070205080204" pitchFamily="49" charset="-128"/>
                <a:ea typeface="ＭＳ ゴシック" panose="020B0609070205080204" pitchFamily="49" charset="-128"/>
              </a:rPr>
              <a:t>・</a:t>
            </a:r>
            <a:r>
              <a:rPr lang="en-US" altLang="ja-JP" sz="1100" dirty="0" smtClean="0">
                <a:solidFill>
                  <a:schemeClr val="tx1"/>
                </a:solidFill>
                <a:latin typeface="ＭＳ ゴシック" panose="020B0609070205080204" pitchFamily="49" charset="-128"/>
                <a:ea typeface="ＭＳ ゴシック" panose="020B0609070205080204" pitchFamily="49" charset="-128"/>
              </a:rPr>
              <a:t>2015</a:t>
            </a:r>
            <a:r>
              <a:rPr lang="ja-JP" altLang="en-US" sz="1100" dirty="0" smtClean="0">
                <a:solidFill>
                  <a:schemeClr val="tx1"/>
                </a:solidFill>
                <a:latin typeface="ＭＳ ゴシック" panose="020B0609070205080204" pitchFamily="49" charset="-128"/>
                <a:ea typeface="ＭＳ ゴシック" panose="020B0609070205080204" pitchFamily="49" charset="-128"/>
              </a:rPr>
              <a:t>年夏頃：影響評価結果や関係府省における適応策の検討</a:t>
            </a:r>
            <a:r>
              <a:rPr lang="ja-JP" altLang="en-US" sz="1100" dirty="0" smtClean="0">
                <a:solidFill>
                  <a:prstClr val="black"/>
                </a:solidFill>
                <a:latin typeface="ＭＳ ゴシック" panose="020B0609070205080204" pitchFamily="49" charset="-128"/>
                <a:ea typeface="ＭＳ ゴシック" panose="020B0609070205080204" pitchFamily="49" charset="-128"/>
              </a:rPr>
              <a:t>を踏まえ，適応計画を策定（予定）</a:t>
            </a:r>
            <a:endParaRPr lang="en-US" altLang="ja-JP" sz="1100" dirty="0" smtClean="0">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1979712" y="2776868"/>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コンテンツ プレースホルダー 6"/>
          <p:cNvSpPr>
            <a:spLocks noGrp="1"/>
          </p:cNvSpPr>
          <p:nvPr>
            <p:ph sz="half" idx="2"/>
          </p:nvPr>
        </p:nvSpPr>
        <p:spPr>
          <a:xfrm>
            <a:off x="899592" y="4993734"/>
            <a:ext cx="7325329" cy="675066"/>
          </a:xfrm>
          <a:noFill/>
          <a:ln w="9525">
            <a:noFill/>
          </a:ln>
        </p:spPr>
        <p:style>
          <a:lnRef idx="2">
            <a:schemeClr val="accent1"/>
          </a:lnRef>
          <a:fillRef idx="1">
            <a:schemeClr val="lt1"/>
          </a:fillRef>
          <a:effectRef idx="0">
            <a:schemeClr val="accent1"/>
          </a:effectRef>
          <a:fontRef idx="minor">
            <a:schemeClr val="dk1"/>
          </a:fontRef>
        </p:style>
        <p:txBody>
          <a:bodyPr>
            <a:noAutofit/>
          </a:bodyPr>
          <a:lstStyle/>
          <a:p>
            <a:pPr marL="266700" indent="-266700">
              <a:spcBef>
                <a:spcPts val="0"/>
              </a:spcBef>
              <a:buNone/>
            </a:pPr>
            <a:r>
              <a:rPr lang="ja-JP" altLang="en-US" sz="1200" dirty="0"/>
              <a:t>日本の適応計画（</a:t>
            </a:r>
            <a:r>
              <a:rPr lang="en-US" altLang="ja-JP" sz="1200" dirty="0"/>
              <a:t>2015</a:t>
            </a:r>
            <a:r>
              <a:rPr lang="ja-JP" altLang="en-US" sz="1200" dirty="0"/>
              <a:t>年夏頃策定予定）の経験を踏まえ，</a:t>
            </a:r>
            <a:r>
              <a:rPr lang="ja-JP" altLang="en-US" sz="1200" dirty="0">
                <a:solidFill>
                  <a:schemeClr val="tx1"/>
                </a:solidFill>
              </a:rPr>
              <a:t>気候変動の影響に対して脆弱なアジア太平洋地域</a:t>
            </a:r>
            <a:r>
              <a:rPr lang="ja-JP" altLang="en-US" sz="1200" dirty="0" smtClean="0">
                <a:solidFill>
                  <a:schemeClr val="tx1"/>
                </a:solidFill>
              </a:rPr>
              <a:t>の</a:t>
            </a:r>
            <a:endParaRPr lang="en-US" altLang="ja-JP" sz="1200" dirty="0" smtClean="0">
              <a:solidFill>
                <a:schemeClr val="tx1"/>
              </a:solidFill>
            </a:endParaRPr>
          </a:p>
          <a:p>
            <a:pPr marL="266700" indent="-266700">
              <a:spcBef>
                <a:spcPts val="0"/>
              </a:spcBef>
              <a:buNone/>
            </a:pPr>
            <a:r>
              <a:rPr lang="ja-JP" altLang="en-US" sz="1200" dirty="0" smtClean="0">
                <a:solidFill>
                  <a:schemeClr val="tx1"/>
                </a:solidFill>
              </a:rPr>
              <a:t>途上</a:t>
            </a:r>
            <a:r>
              <a:rPr lang="ja-JP" altLang="en-US" sz="1200" dirty="0">
                <a:solidFill>
                  <a:schemeClr val="tx1"/>
                </a:solidFill>
              </a:rPr>
              <a:t>国において適応を支援する</a:t>
            </a:r>
            <a:r>
              <a:rPr lang="ja-JP" altLang="en-US" sz="1200" dirty="0" smtClean="0">
                <a:solidFill>
                  <a:schemeClr val="tx1"/>
                </a:solidFill>
              </a:rPr>
              <a:t>ため，各国</a:t>
            </a:r>
            <a:r>
              <a:rPr lang="ja-JP" altLang="en-US" sz="1200" dirty="0">
                <a:solidFill>
                  <a:schemeClr val="tx1"/>
                </a:solidFill>
              </a:rPr>
              <a:t>･自治体が適応策の策定及び実施を行うための包括的支援（</a:t>
            </a:r>
            <a:r>
              <a:rPr lang="ja-JP" altLang="en-US" sz="1200" dirty="0" smtClean="0">
                <a:solidFill>
                  <a:schemeClr val="tx1"/>
                </a:solidFill>
              </a:rPr>
              <a:t>脆弱性</a:t>
            </a:r>
            <a:endParaRPr lang="en-US" altLang="ja-JP" sz="1200" dirty="0" smtClean="0">
              <a:solidFill>
                <a:schemeClr val="tx1"/>
              </a:solidFill>
            </a:endParaRPr>
          </a:p>
          <a:p>
            <a:pPr marL="266700" indent="-266700">
              <a:spcBef>
                <a:spcPts val="0"/>
              </a:spcBef>
              <a:buNone/>
            </a:pPr>
            <a:r>
              <a:rPr lang="ja-JP" altLang="en-US" sz="1200" dirty="0" smtClean="0">
                <a:solidFill>
                  <a:schemeClr val="tx1"/>
                </a:solidFill>
              </a:rPr>
              <a:t>評価</a:t>
            </a:r>
            <a:r>
              <a:rPr lang="ja-JP" altLang="en-US" sz="1200" dirty="0">
                <a:solidFill>
                  <a:schemeClr val="tx1"/>
                </a:solidFill>
              </a:rPr>
              <a:t>、適応策策定支援など）を行う。</a:t>
            </a:r>
          </a:p>
          <a:p>
            <a:pPr marL="266700" lvl="0" indent="-266700">
              <a:spcBef>
                <a:spcPts val="0"/>
              </a:spcBef>
              <a:buNone/>
            </a:pPr>
            <a:endParaRPr lang="en-US" altLang="ja-JP" sz="1200" dirty="0" smtClean="0">
              <a:latin typeface="ＭＳ ゴシック" panose="020B0609070205080204" pitchFamily="49" charset="-128"/>
              <a:ea typeface="ＭＳ ゴシック" panose="020B0609070205080204" pitchFamily="49" charset="-128"/>
            </a:endParaRPr>
          </a:p>
        </p:txBody>
      </p:sp>
      <p:sp>
        <p:nvSpPr>
          <p:cNvPr id="33" name="二等辺三角形 32"/>
          <p:cNvSpPr/>
          <p:nvPr/>
        </p:nvSpPr>
        <p:spPr>
          <a:xfrm rot="5400000">
            <a:off x="3934470" y="6059631"/>
            <a:ext cx="729079" cy="190515"/>
          </a:xfrm>
          <a:prstGeom prst="triangle">
            <a:avLst/>
          </a:prstGeom>
          <a:gradFill>
            <a:gsLst>
              <a:gs pos="0">
                <a:schemeClr val="accent6">
                  <a:lumMod val="40000"/>
                  <a:lumOff val="60000"/>
                </a:schemeClr>
              </a:gs>
              <a:gs pos="35000">
                <a:schemeClr val="accent6">
                  <a:lumMod val="40000"/>
                  <a:lumOff val="60000"/>
                </a:schemeClr>
              </a:gs>
              <a:gs pos="100000">
                <a:schemeClr val="accent6">
                  <a:lumMod val="20000"/>
                  <a:lumOff val="80000"/>
                </a:schemeClr>
              </a:gs>
            </a:gsLst>
          </a:gradFill>
          <a:ln>
            <a:solidFill>
              <a:schemeClr val="accent6">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348457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コンテンツ プレースホルダー 5"/>
          <p:cNvSpPr txBox="1">
            <a:spLocks/>
          </p:cNvSpPr>
          <p:nvPr/>
        </p:nvSpPr>
        <p:spPr>
          <a:xfrm>
            <a:off x="67400" y="4296361"/>
            <a:ext cx="8975384" cy="2445007"/>
          </a:xfrm>
          <a:prstGeom prst="rect">
            <a:avLst/>
          </a:prstGeom>
          <a:ln w="25400">
            <a:solidFill>
              <a:schemeClr val="accent2">
                <a:lumMod val="40000"/>
                <a:lumOff val="6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altLang="ja-JP" sz="1200" dirty="0" smtClean="0"/>
          </a:p>
        </p:txBody>
      </p:sp>
      <p:sp>
        <p:nvSpPr>
          <p:cNvPr id="5" name="コンテンツ プレースホルダー 4"/>
          <p:cNvSpPr>
            <a:spLocks noGrp="1"/>
          </p:cNvSpPr>
          <p:nvPr>
            <p:ph sz="half" idx="1"/>
          </p:nvPr>
        </p:nvSpPr>
        <p:spPr>
          <a:xfrm>
            <a:off x="72561" y="1734784"/>
            <a:ext cx="4199006" cy="2270280"/>
          </a:xfrm>
          <a:ln w="25400">
            <a:solidFill>
              <a:schemeClr val="accent2">
                <a:lumMod val="40000"/>
                <a:lumOff val="60000"/>
              </a:schemeClr>
            </a:solidFill>
          </a:ln>
        </p:spPr>
        <p:txBody>
          <a:bodyPr>
            <a:normAutofit/>
          </a:bodyPr>
          <a:lstStyle/>
          <a:p>
            <a:pPr marL="0" indent="0">
              <a:spcBef>
                <a:spcPts val="0"/>
              </a:spcBef>
              <a:buNone/>
            </a:pPr>
            <a:endParaRPr lang="en-US" altLang="ja-JP" sz="1200" dirty="0" smtClean="0"/>
          </a:p>
          <a:p>
            <a:pPr marL="0" indent="0">
              <a:spcBef>
                <a:spcPts val="0"/>
              </a:spcBef>
              <a:buNone/>
            </a:pPr>
            <a:endParaRPr lang="en-US" altLang="ja-JP" sz="1200" dirty="0" smtClean="0"/>
          </a:p>
          <a:p>
            <a:pPr marL="0" indent="0">
              <a:spcBef>
                <a:spcPts val="0"/>
              </a:spcBef>
              <a:buNone/>
            </a:pPr>
            <a:r>
              <a:rPr lang="ja-JP" altLang="en-US" sz="1200" dirty="0" smtClean="0"/>
              <a:t>実施期間：</a:t>
            </a:r>
            <a:r>
              <a:rPr lang="en-US" altLang="ja-JP" sz="1200" dirty="0">
                <a:latin typeface="ＭＳ ゴシック" panose="020B0609070205080204" pitchFamily="49" charset="-128"/>
                <a:ea typeface="ＭＳ ゴシック" panose="020B0609070205080204" pitchFamily="49" charset="-128"/>
              </a:rPr>
              <a:t>2013</a:t>
            </a:r>
            <a:r>
              <a:rPr lang="ja-JP" altLang="en-US" sz="1200" dirty="0">
                <a:latin typeface="ＭＳ ゴシック" panose="020B0609070205080204" pitchFamily="49" charset="-128"/>
                <a:ea typeface="ＭＳ ゴシック" panose="020B0609070205080204" pitchFamily="49" charset="-128"/>
              </a:rPr>
              <a:t>年</a:t>
            </a:r>
            <a:r>
              <a:rPr lang="en-US" altLang="ja-JP" sz="1200" dirty="0">
                <a:latin typeface="ＭＳ ゴシック" panose="020B0609070205080204" pitchFamily="49" charset="-128"/>
                <a:ea typeface="ＭＳ ゴシック" panose="020B0609070205080204" pitchFamily="49" charset="-128"/>
              </a:rPr>
              <a:t>2</a:t>
            </a:r>
            <a:r>
              <a:rPr lang="ja-JP" altLang="en-US" sz="1200" dirty="0">
                <a:latin typeface="ＭＳ ゴシック" panose="020B0609070205080204" pitchFamily="49" charset="-128"/>
                <a:ea typeface="ＭＳ ゴシック" panose="020B0609070205080204" pitchFamily="49" charset="-128"/>
              </a:rPr>
              <a:t>月～</a:t>
            </a:r>
            <a:r>
              <a:rPr lang="en-US" altLang="ja-JP" sz="1200" dirty="0">
                <a:latin typeface="ＭＳ ゴシック" panose="020B0609070205080204" pitchFamily="49" charset="-128"/>
                <a:ea typeface="ＭＳ ゴシック" panose="020B0609070205080204" pitchFamily="49" charset="-128"/>
              </a:rPr>
              <a:t>2016</a:t>
            </a:r>
            <a:r>
              <a:rPr lang="ja-JP" altLang="en-US" sz="1200" dirty="0">
                <a:latin typeface="ＭＳ ゴシック" panose="020B0609070205080204" pitchFamily="49" charset="-128"/>
                <a:ea typeface="ＭＳ ゴシック" panose="020B0609070205080204" pitchFamily="49" charset="-128"/>
              </a:rPr>
              <a:t>年</a:t>
            </a:r>
            <a:r>
              <a:rPr lang="en-US" altLang="ja-JP" sz="1200" dirty="0">
                <a:latin typeface="ＭＳ ゴシック" panose="020B0609070205080204" pitchFamily="49" charset="-128"/>
                <a:ea typeface="ＭＳ ゴシック" panose="020B0609070205080204" pitchFamily="49" charset="-128"/>
              </a:rPr>
              <a:t>12</a:t>
            </a:r>
            <a:r>
              <a:rPr lang="ja-JP" altLang="en-US" sz="1200" dirty="0" smtClean="0">
                <a:latin typeface="ＭＳ ゴシック" panose="020B0609070205080204" pitchFamily="49" charset="-128"/>
                <a:ea typeface="ＭＳ ゴシック" panose="020B0609070205080204" pitchFamily="49" charset="-128"/>
              </a:rPr>
              <a:t>月</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smtClean="0"/>
              <a:t>　エチオピアでは，住民による購入と維持管理が可能なロープポンプを使った井戸の導入が試行されてきた。</a:t>
            </a:r>
            <a:endParaRPr lang="en-US" altLang="ja-JP" sz="1200" dirty="0" smtClean="0"/>
          </a:p>
          <a:p>
            <a:pPr marL="0" indent="0">
              <a:spcBef>
                <a:spcPts val="0"/>
              </a:spcBef>
              <a:buNone/>
            </a:pPr>
            <a:r>
              <a:rPr lang="ja-JP" altLang="en-US" sz="1200" dirty="0" smtClean="0"/>
              <a:t>　この協力では，飲料水用ロープポ</a:t>
            </a:r>
            <a:endParaRPr lang="en-US" altLang="ja-JP" sz="1200" dirty="0" smtClean="0"/>
          </a:p>
          <a:p>
            <a:pPr marL="0" indent="0">
              <a:spcBef>
                <a:spcPts val="0"/>
              </a:spcBef>
              <a:buNone/>
            </a:pPr>
            <a:r>
              <a:rPr lang="ja-JP" altLang="en-US" sz="1200" dirty="0" smtClean="0"/>
              <a:t>ンプの</a:t>
            </a:r>
            <a:r>
              <a:rPr lang="ja-JP" altLang="en-US" sz="1200" dirty="0"/>
              <a:t>仕様の</a:t>
            </a:r>
            <a:r>
              <a:rPr lang="ja-JP" altLang="en-US" sz="1200" dirty="0" smtClean="0"/>
              <a:t>規格化，普及</a:t>
            </a:r>
            <a:r>
              <a:rPr lang="ja-JP" altLang="en-US" sz="1200" dirty="0"/>
              <a:t>・</a:t>
            </a:r>
            <a:r>
              <a:rPr lang="ja-JP" altLang="en-US" sz="1200" dirty="0" smtClean="0"/>
              <a:t>流通体</a:t>
            </a:r>
            <a:endParaRPr lang="en-US" altLang="ja-JP" sz="1200" dirty="0" smtClean="0"/>
          </a:p>
          <a:p>
            <a:pPr marL="0" indent="0">
              <a:spcBef>
                <a:spcPts val="0"/>
              </a:spcBef>
              <a:buNone/>
            </a:pPr>
            <a:r>
              <a:rPr lang="ja-JP" altLang="en-US" sz="1200" dirty="0" smtClean="0"/>
              <a:t>制</a:t>
            </a:r>
            <a:r>
              <a:rPr lang="ja-JP" altLang="en-US" sz="1200" dirty="0"/>
              <a:t>の</a:t>
            </a:r>
            <a:r>
              <a:rPr lang="ja-JP" altLang="en-US" sz="1200" dirty="0" smtClean="0"/>
              <a:t>整備により，ロープポンプの普</a:t>
            </a:r>
            <a:endParaRPr lang="en-US" altLang="ja-JP" sz="1200" dirty="0" smtClean="0"/>
          </a:p>
          <a:p>
            <a:pPr marL="0" indent="0">
              <a:spcBef>
                <a:spcPts val="0"/>
              </a:spcBef>
              <a:buNone/>
            </a:pPr>
            <a:r>
              <a:rPr lang="ja-JP" altLang="en-US" sz="1200" dirty="0" smtClean="0"/>
              <a:t>及と給水状況の改善を図る。</a:t>
            </a:r>
            <a:endParaRPr lang="ja-JP" altLang="en-US" sz="1200" dirty="0"/>
          </a:p>
          <a:p>
            <a:pPr marL="0" indent="0">
              <a:spcBef>
                <a:spcPts val="0"/>
              </a:spcBef>
              <a:buNone/>
            </a:pPr>
            <a:endParaRPr kumimoji="1" lang="ja-JP" altLang="en-US" sz="1200" dirty="0"/>
          </a:p>
        </p:txBody>
      </p:sp>
      <p:sp>
        <p:nvSpPr>
          <p:cNvPr id="6" name="コンテンツ プレースホルダー 5"/>
          <p:cNvSpPr>
            <a:spLocks noGrp="1"/>
          </p:cNvSpPr>
          <p:nvPr>
            <p:ph sz="half" idx="2"/>
          </p:nvPr>
        </p:nvSpPr>
        <p:spPr>
          <a:xfrm>
            <a:off x="4439461" y="1734784"/>
            <a:ext cx="4560480" cy="2270280"/>
          </a:xfrm>
          <a:ln w="25400">
            <a:solidFill>
              <a:schemeClr val="accent2">
                <a:lumMod val="40000"/>
                <a:lumOff val="60000"/>
              </a:schemeClr>
            </a:solidFill>
          </a:ln>
        </p:spPr>
        <p:txBody>
          <a:bodyPr>
            <a:normAutofit/>
          </a:bodyPr>
          <a:lstStyle/>
          <a:p>
            <a:pPr marL="0" indent="0">
              <a:spcBef>
                <a:spcPts val="0"/>
              </a:spcBef>
              <a:buNone/>
            </a:pPr>
            <a:endParaRPr kumimoji="1" lang="en-US" altLang="ja-JP" sz="1200" dirty="0" smtClean="0"/>
          </a:p>
          <a:p>
            <a:pPr marL="0" indent="0">
              <a:spcBef>
                <a:spcPts val="0"/>
              </a:spcBef>
              <a:buNone/>
            </a:pPr>
            <a:endParaRPr kumimoji="1" lang="en-US" altLang="ja-JP" sz="1200" dirty="0" smtClean="0"/>
          </a:p>
          <a:p>
            <a:pPr marL="0" indent="0">
              <a:spcBef>
                <a:spcPts val="0"/>
              </a:spcBef>
              <a:buNone/>
            </a:pPr>
            <a:r>
              <a:rPr kumimoji="1" lang="ja-JP" altLang="en-US" sz="1200" dirty="0" smtClean="0"/>
              <a:t>実施期間：</a:t>
            </a:r>
            <a:r>
              <a:rPr lang="ja-JP" altLang="en-US" sz="1200" dirty="0"/>
              <a:t> </a:t>
            </a:r>
            <a:r>
              <a:rPr lang="en-US" altLang="ja-JP" sz="1200" dirty="0">
                <a:latin typeface="ＭＳ ゴシック" panose="020B0609070205080204" pitchFamily="49" charset="-128"/>
                <a:ea typeface="ＭＳ ゴシック" panose="020B0609070205080204" pitchFamily="49" charset="-128"/>
              </a:rPr>
              <a:t>2013</a:t>
            </a:r>
            <a:r>
              <a:rPr lang="ja-JP" altLang="en-US" sz="1200" dirty="0">
                <a:latin typeface="ＭＳ ゴシック" panose="020B0609070205080204" pitchFamily="49" charset="-128"/>
                <a:ea typeface="ＭＳ ゴシック" panose="020B0609070205080204" pitchFamily="49" charset="-128"/>
              </a:rPr>
              <a:t>年</a:t>
            </a:r>
            <a:r>
              <a:rPr lang="en-US" altLang="ja-JP" sz="1200" dirty="0">
                <a:latin typeface="ＭＳ ゴシック" panose="020B0609070205080204" pitchFamily="49" charset="-128"/>
                <a:ea typeface="ＭＳ ゴシック" panose="020B0609070205080204" pitchFamily="49" charset="-128"/>
              </a:rPr>
              <a:t>2</a:t>
            </a:r>
            <a:r>
              <a:rPr lang="ja-JP" altLang="en-US" sz="1200" dirty="0">
                <a:latin typeface="ＭＳ ゴシック" panose="020B0609070205080204" pitchFamily="49" charset="-128"/>
                <a:ea typeface="ＭＳ ゴシック" panose="020B0609070205080204" pitchFamily="49" charset="-128"/>
              </a:rPr>
              <a:t>月～</a:t>
            </a:r>
            <a:r>
              <a:rPr lang="en-US" altLang="ja-JP" sz="1200" dirty="0">
                <a:latin typeface="ＭＳ ゴシック" panose="020B0609070205080204" pitchFamily="49" charset="-128"/>
                <a:ea typeface="ＭＳ ゴシック" panose="020B0609070205080204" pitchFamily="49" charset="-128"/>
              </a:rPr>
              <a:t>2017</a:t>
            </a:r>
            <a:r>
              <a:rPr lang="ja-JP" altLang="en-US" sz="1200" dirty="0">
                <a:latin typeface="ＭＳ ゴシック" panose="020B0609070205080204" pitchFamily="49" charset="-128"/>
                <a:ea typeface="ＭＳ ゴシック" panose="020B0609070205080204" pitchFamily="49" charset="-128"/>
              </a:rPr>
              <a:t>年</a:t>
            </a:r>
            <a:r>
              <a:rPr lang="en-US" altLang="ja-JP" sz="1200" dirty="0">
                <a:latin typeface="ＭＳ ゴシック" panose="020B0609070205080204" pitchFamily="49" charset="-128"/>
                <a:ea typeface="ＭＳ ゴシック" panose="020B0609070205080204" pitchFamily="49" charset="-128"/>
              </a:rPr>
              <a:t>1</a:t>
            </a:r>
            <a:r>
              <a:rPr lang="ja-JP" altLang="en-US" sz="1200" dirty="0" smtClean="0">
                <a:latin typeface="ＭＳ ゴシック" panose="020B0609070205080204" pitchFamily="49" charset="-128"/>
                <a:ea typeface="ＭＳ ゴシック" panose="020B0609070205080204" pitchFamily="49" charset="-128"/>
              </a:rPr>
              <a:t>月</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a:t>　</a:t>
            </a:r>
            <a:r>
              <a:rPr kumimoji="1" lang="ja-JP" altLang="en-US" sz="1200" dirty="0" smtClean="0"/>
              <a:t>ハバナ市への給水源である地下水源地帯では、過去</a:t>
            </a:r>
            <a:r>
              <a:rPr kumimoji="1" lang="en-US" altLang="ja-JP" sz="1200" dirty="0" smtClean="0"/>
              <a:t>10</a:t>
            </a:r>
            <a:r>
              <a:rPr kumimoji="1" lang="ja-JP" altLang="en-US" sz="1200" dirty="0" smtClean="0"/>
              <a:t>年間で取水量がほぼ半減。これに加え、海水面の上昇により地下水への塩水侵入も進行している。</a:t>
            </a:r>
            <a:endParaRPr kumimoji="1" lang="en-US" altLang="ja-JP" sz="1200" dirty="0" smtClean="0"/>
          </a:p>
          <a:p>
            <a:pPr marL="0" indent="0">
              <a:spcBef>
                <a:spcPts val="0"/>
              </a:spcBef>
              <a:buNone/>
            </a:pPr>
            <a:r>
              <a:rPr lang="ja-JP" altLang="en-US" sz="1200" dirty="0" smtClean="0"/>
              <a:t>　この</a:t>
            </a:r>
            <a:r>
              <a:rPr lang="ja-JP" altLang="en-US" sz="1200" dirty="0"/>
              <a:t>協力で</a:t>
            </a:r>
            <a:r>
              <a:rPr lang="ja-JP" altLang="en-US" sz="1200" dirty="0" smtClean="0"/>
              <a:t>は，塩水</a:t>
            </a:r>
            <a:r>
              <a:rPr lang="ja-JP" altLang="en-US" sz="1200" dirty="0"/>
              <a:t>侵入が</a:t>
            </a:r>
            <a:r>
              <a:rPr lang="ja-JP" altLang="en-US" sz="1200" dirty="0" smtClean="0"/>
              <a:t>地下帯</a:t>
            </a:r>
            <a:endParaRPr lang="en-US" altLang="ja-JP" sz="1200" dirty="0" smtClean="0"/>
          </a:p>
          <a:p>
            <a:pPr marL="0" indent="0">
              <a:spcBef>
                <a:spcPts val="0"/>
              </a:spcBef>
              <a:buNone/>
            </a:pPr>
            <a:r>
              <a:rPr lang="ja-JP" altLang="en-US" sz="1200" dirty="0" smtClean="0"/>
              <a:t>水層</a:t>
            </a:r>
            <a:r>
              <a:rPr lang="ja-JP" altLang="en-US" sz="1200" dirty="0"/>
              <a:t>に与える</a:t>
            </a:r>
            <a:r>
              <a:rPr lang="ja-JP" altLang="en-US" sz="1200" dirty="0" smtClean="0"/>
              <a:t>影響調査，地下水モデ</a:t>
            </a:r>
            <a:endParaRPr lang="en-US" altLang="ja-JP" sz="1200" dirty="0" smtClean="0"/>
          </a:p>
          <a:p>
            <a:pPr marL="0" indent="0">
              <a:spcBef>
                <a:spcPts val="0"/>
              </a:spcBef>
              <a:buNone/>
            </a:pPr>
            <a:r>
              <a:rPr lang="ja-JP" altLang="en-US" sz="1200" dirty="0" smtClean="0"/>
              <a:t>ル</a:t>
            </a:r>
            <a:r>
              <a:rPr lang="ja-JP" altLang="en-US" sz="1200" dirty="0"/>
              <a:t>を用いた塩水化実態の再現と</a:t>
            </a:r>
            <a:r>
              <a:rPr lang="ja-JP" altLang="en-US" sz="1200" dirty="0" smtClean="0"/>
              <a:t>将</a:t>
            </a:r>
            <a:endParaRPr lang="en-US" altLang="ja-JP" sz="1200" dirty="0" smtClean="0"/>
          </a:p>
          <a:p>
            <a:pPr marL="0" indent="0">
              <a:spcBef>
                <a:spcPts val="0"/>
              </a:spcBef>
              <a:buNone/>
            </a:pPr>
            <a:r>
              <a:rPr lang="ja-JP" altLang="en-US" sz="1200" dirty="0" smtClean="0"/>
              <a:t>来予測，それらに対する対策検討と</a:t>
            </a:r>
            <a:endParaRPr lang="en-US" altLang="ja-JP" sz="1200" dirty="0" smtClean="0"/>
          </a:p>
          <a:p>
            <a:pPr marL="0" indent="0">
              <a:spcBef>
                <a:spcPts val="0"/>
              </a:spcBef>
              <a:buNone/>
            </a:pPr>
            <a:r>
              <a:rPr lang="ja-JP" altLang="en-US" sz="1200" dirty="0" smtClean="0"/>
              <a:t>人材育成を行う。</a:t>
            </a:r>
            <a:endParaRPr kumimoji="1" lang="en-US" altLang="ja-JP" sz="1200" dirty="0"/>
          </a:p>
          <a:p>
            <a:pPr marL="0" indent="0">
              <a:spcBef>
                <a:spcPts val="0"/>
              </a:spcBef>
              <a:buNone/>
            </a:pPr>
            <a:endParaRPr kumimoji="1" lang="ja-JP" altLang="en-US" sz="1200" dirty="0"/>
          </a:p>
        </p:txBody>
      </p:sp>
      <p:pic>
        <p:nvPicPr>
          <p:cNvPr id="7" name="Picture 4" descr="【写真】プロジェクトの様子"/>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27784" y="2708920"/>
            <a:ext cx="1593277" cy="11987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写真】プロジェクトの様子"/>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23688" y="2708920"/>
            <a:ext cx="1593275" cy="1198750"/>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3"/>
          <p:cNvSpPr>
            <a:spLocks noGrp="1"/>
          </p:cNvSpPr>
          <p:nvPr>
            <p:ph type="title"/>
          </p:nvPr>
        </p:nvSpPr>
        <p:spPr>
          <a:xfrm>
            <a:off x="0" y="0"/>
            <a:ext cx="9144000" cy="548680"/>
          </a:xfrm>
          <a:solidFill>
            <a:srgbClr val="00B050"/>
          </a:solidFill>
          <a:scene3d>
            <a:camera prst="orthographicFront"/>
            <a:lightRig rig="threePt" dir="t"/>
          </a:scene3d>
          <a:sp3d>
            <a:bevelT w="165100" prst="coolSlant"/>
          </a:sp3d>
        </p:spPr>
        <p:txBody>
          <a:bodyPr>
            <a:noAutofit/>
          </a:bodyPr>
          <a:lstStyle/>
          <a:p>
            <a:r>
              <a:rPr lang="ja-JP" altLang="en-US" sz="3600" dirty="0">
                <a:solidFill>
                  <a:schemeClr val="bg1"/>
                </a:solidFill>
              </a:rPr>
              <a:t>２</a:t>
            </a:r>
            <a:r>
              <a:rPr kumimoji="1" lang="ja-JP" altLang="en-US" sz="3600" dirty="0" smtClean="0">
                <a:solidFill>
                  <a:schemeClr val="bg1"/>
                </a:solidFill>
              </a:rPr>
              <a:t>．適応対策実施支援</a:t>
            </a:r>
            <a:endParaRPr kumimoji="1" lang="ja-JP" altLang="en-US" sz="3600" dirty="0">
              <a:solidFill>
                <a:schemeClr val="bg1"/>
              </a:solidFill>
            </a:endParaRPr>
          </a:p>
        </p:txBody>
      </p:sp>
      <p:sp>
        <p:nvSpPr>
          <p:cNvPr id="12" name="テキスト ボックス 11"/>
          <p:cNvSpPr txBox="1"/>
          <p:nvPr/>
        </p:nvSpPr>
        <p:spPr>
          <a:xfrm>
            <a:off x="246540" y="4521688"/>
            <a:ext cx="3837018" cy="1015663"/>
          </a:xfrm>
          <a:prstGeom prst="rect">
            <a:avLst/>
          </a:prstGeom>
          <a:noFill/>
        </p:spPr>
        <p:txBody>
          <a:bodyPr wrap="square" rtlCol="0">
            <a:spAutoFit/>
          </a:bodyPr>
          <a:lstStyle/>
          <a:p>
            <a:pPr algn="just"/>
            <a:r>
              <a:rPr lang="ja-JP" altLang="en-US" sz="1200" dirty="0"/>
              <a:t>実施期間：</a:t>
            </a:r>
            <a:r>
              <a:rPr lang="en-US" altLang="ja-JP" sz="1200" dirty="0">
                <a:latin typeface="ＭＳ ゴシック" panose="020B0609070205080204" pitchFamily="49" charset="-128"/>
                <a:ea typeface="ＭＳ ゴシック" panose="020B0609070205080204" pitchFamily="49" charset="-128"/>
              </a:rPr>
              <a:t>2012</a:t>
            </a:r>
            <a:r>
              <a:rPr lang="ja-JP" altLang="en-US" sz="1200" dirty="0">
                <a:latin typeface="ＭＳ ゴシック" panose="020B0609070205080204" pitchFamily="49" charset="-128"/>
                <a:ea typeface="ＭＳ ゴシック" panose="020B0609070205080204" pitchFamily="49" charset="-128"/>
              </a:rPr>
              <a:t>年</a:t>
            </a:r>
            <a:r>
              <a:rPr lang="en-US" altLang="ja-JP" sz="1200" dirty="0">
                <a:latin typeface="ＭＳ ゴシック" panose="020B0609070205080204" pitchFamily="49" charset="-128"/>
                <a:ea typeface="ＭＳ ゴシック" panose="020B0609070205080204" pitchFamily="49" charset="-128"/>
              </a:rPr>
              <a:t>7</a:t>
            </a:r>
            <a:r>
              <a:rPr lang="ja-JP" altLang="en-US" sz="1200" dirty="0">
                <a:latin typeface="ＭＳ ゴシック" panose="020B0609070205080204" pitchFamily="49" charset="-128"/>
                <a:ea typeface="ＭＳ ゴシック" panose="020B0609070205080204" pitchFamily="49" charset="-128"/>
              </a:rPr>
              <a:t>月～</a:t>
            </a:r>
            <a:r>
              <a:rPr lang="en-US" altLang="ja-JP" sz="1200" dirty="0">
                <a:latin typeface="ＭＳ ゴシック" panose="020B0609070205080204" pitchFamily="49" charset="-128"/>
                <a:ea typeface="ＭＳ ゴシック" panose="020B0609070205080204" pitchFamily="49" charset="-128"/>
              </a:rPr>
              <a:t>2015</a:t>
            </a:r>
            <a:r>
              <a:rPr lang="ja-JP" altLang="en-US" sz="1200" dirty="0">
                <a:latin typeface="ＭＳ ゴシック" panose="020B0609070205080204" pitchFamily="49" charset="-128"/>
                <a:ea typeface="ＭＳ ゴシック" panose="020B0609070205080204" pitchFamily="49" charset="-128"/>
              </a:rPr>
              <a:t>年</a:t>
            </a:r>
            <a:r>
              <a:rPr lang="en-US" altLang="ja-JP" sz="1200" dirty="0">
                <a:latin typeface="ＭＳ ゴシック" panose="020B0609070205080204" pitchFamily="49" charset="-128"/>
                <a:ea typeface="ＭＳ ゴシック" panose="020B0609070205080204" pitchFamily="49" charset="-128"/>
              </a:rPr>
              <a:t>6</a:t>
            </a:r>
            <a:r>
              <a:rPr lang="ja-JP" altLang="en-US" sz="1200" dirty="0">
                <a:latin typeface="ＭＳ ゴシック" panose="020B0609070205080204" pitchFamily="49" charset="-128"/>
                <a:ea typeface="ＭＳ ゴシック" panose="020B0609070205080204" pitchFamily="49" charset="-128"/>
              </a:rPr>
              <a:t>月</a:t>
            </a:r>
            <a:endParaRPr lang="en-US" altLang="ja-JP" sz="1200" dirty="0">
              <a:latin typeface="ＭＳ ゴシック" panose="020B0609070205080204" pitchFamily="49" charset="-128"/>
              <a:ea typeface="ＭＳ ゴシック" panose="020B0609070205080204" pitchFamily="49" charset="-128"/>
            </a:endParaRPr>
          </a:p>
          <a:p>
            <a:pPr algn="just"/>
            <a:r>
              <a:rPr lang="ja-JP" altLang="en-US" sz="1200" dirty="0"/>
              <a:t>   ケニアで</a:t>
            </a:r>
            <a:r>
              <a:rPr lang="ja-JP" altLang="en-US" sz="1200" dirty="0" smtClean="0"/>
              <a:t>は</a:t>
            </a:r>
            <a:r>
              <a:rPr lang="ja-JP" altLang="en-US" sz="1200" dirty="0"/>
              <a:t>，</a:t>
            </a:r>
            <a:r>
              <a:rPr lang="ja-JP" altLang="ja-JP" sz="1200" dirty="0" smtClean="0"/>
              <a:t>林業</a:t>
            </a:r>
            <a:r>
              <a:rPr lang="ja-JP" altLang="ja-JP" sz="1200" dirty="0"/>
              <a:t>の実施体制が強化され，農家による造林</a:t>
            </a:r>
            <a:r>
              <a:rPr lang="ja-JP" altLang="en-US" sz="1200" dirty="0"/>
              <a:t>技術</a:t>
            </a:r>
            <a:r>
              <a:rPr lang="ja-JP" altLang="ja-JP" sz="1200" dirty="0"/>
              <a:t>が普及しつつある。しかしながら，近年の気候変動の影響</a:t>
            </a:r>
            <a:r>
              <a:rPr lang="ja-JP" altLang="en-US" sz="1200" dirty="0"/>
              <a:t>もあり</a:t>
            </a:r>
            <a:r>
              <a:rPr lang="ja-JP" altLang="ja-JP" sz="1200" dirty="0"/>
              <a:t>，乾燥地等</a:t>
            </a:r>
            <a:r>
              <a:rPr lang="ja-JP" altLang="en-US" sz="1200" dirty="0"/>
              <a:t>の環境が厳しい地域では、</a:t>
            </a:r>
            <a:r>
              <a:rPr lang="ja-JP" altLang="ja-JP" sz="1200" dirty="0"/>
              <a:t>植林しても十分に生育しない状況となっている。</a:t>
            </a:r>
            <a:endParaRPr lang="ja-JP" altLang="en-US" sz="1200" dirty="0"/>
          </a:p>
        </p:txBody>
      </p:sp>
      <p:sp>
        <p:nvSpPr>
          <p:cNvPr id="15" name="テキスト ボックス 14"/>
          <p:cNvSpPr txBox="1"/>
          <p:nvPr/>
        </p:nvSpPr>
        <p:spPr>
          <a:xfrm>
            <a:off x="4393713" y="4535909"/>
            <a:ext cx="4560987" cy="892552"/>
          </a:xfrm>
          <a:prstGeom prst="rect">
            <a:avLst/>
          </a:prstGeom>
          <a:noFill/>
        </p:spPr>
        <p:txBody>
          <a:bodyPr wrap="square" rtlCol="0">
            <a:spAutoFit/>
          </a:bodyPr>
          <a:lstStyle/>
          <a:p>
            <a:pPr algn="just"/>
            <a:r>
              <a:rPr lang="ja-JP" altLang="en-US" sz="1600" dirty="0" smtClean="0"/>
              <a:t>　</a:t>
            </a:r>
            <a:r>
              <a:rPr lang="ja-JP" altLang="en-US" sz="1200" dirty="0"/>
              <a:t>この協力では，郷土</a:t>
            </a:r>
            <a:r>
              <a:rPr lang="ja-JP" altLang="en-US" sz="1200" dirty="0" smtClean="0"/>
              <a:t>樹種で</a:t>
            </a:r>
            <a:r>
              <a:rPr lang="ja-JP" altLang="en-US" sz="1200" dirty="0"/>
              <a:t>あるメリアと</a:t>
            </a:r>
            <a:r>
              <a:rPr lang="ja-JP" altLang="en-US" sz="1200" dirty="0" smtClean="0"/>
              <a:t>アカシアを</a:t>
            </a:r>
            <a:r>
              <a:rPr lang="ja-JP" altLang="en-US" sz="1200" dirty="0"/>
              <a:t>用いて，成長や耐乾燥性等に</a:t>
            </a:r>
            <a:r>
              <a:rPr lang="ja-JP" altLang="en-US" sz="1200" dirty="0" smtClean="0"/>
              <a:t>優れた個体</a:t>
            </a:r>
            <a:r>
              <a:rPr lang="ja-JP" altLang="en-US" sz="1200" dirty="0"/>
              <a:t>を選抜</a:t>
            </a:r>
            <a:r>
              <a:rPr lang="ja-JP" altLang="en-US" sz="1200" dirty="0" smtClean="0"/>
              <a:t>し，採種</a:t>
            </a:r>
            <a:r>
              <a:rPr lang="ja-JP" altLang="en-US" sz="1200" dirty="0"/>
              <a:t>園を造成</a:t>
            </a:r>
            <a:r>
              <a:rPr lang="ja-JP" altLang="en-US" sz="1200" dirty="0" smtClean="0"/>
              <a:t>して</a:t>
            </a:r>
            <a:r>
              <a:rPr lang="ja-JP" altLang="ja-JP" sz="1200" dirty="0" smtClean="0"/>
              <a:t>気候</a:t>
            </a:r>
            <a:r>
              <a:rPr lang="ja-JP" altLang="ja-JP" sz="1200" dirty="0"/>
              <a:t>変動に適応した</a:t>
            </a:r>
            <a:r>
              <a:rPr lang="ja-JP" altLang="en-US" sz="1200" dirty="0"/>
              <a:t>優良種苗の供給能力を整備するととも</a:t>
            </a:r>
            <a:r>
              <a:rPr lang="ja-JP" altLang="en-US" sz="1200" dirty="0" smtClean="0"/>
              <a:t>に，普及</a:t>
            </a:r>
            <a:r>
              <a:rPr lang="ja-JP" altLang="en-US" sz="1200" dirty="0"/>
              <a:t>システムを強化するなど，農民等による</a:t>
            </a:r>
            <a:r>
              <a:rPr lang="ja-JP" altLang="en-US" sz="1200" dirty="0" smtClean="0"/>
              <a:t>植林を</a:t>
            </a:r>
            <a:r>
              <a:rPr lang="ja-JP" altLang="en-US" sz="1200" dirty="0"/>
              <a:t>推進する体制の構築を図る。</a:t>
            </a:r>
          </a:p>
        </p:txBody>
      </p:sp>
      <p:pic>
        <p:nvPicPr>
          <p:cNvPr id="16" name="Picture 2" descr="C:\Users\ozawamakoto\Pictures\2012\08\2012_08_29\IMG_0451_R.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567465" y="5518864"/>
            <a:ext cx="1241044" cy="9027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ozawamakoto\Pictures\2013\10\2013_10_29\IMG_6815_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08103" y="5512465"/>
            <a:ext cx="1332209" cy="90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C:\Users\ozawamakoto\Pictures\2014\01\2014_01_30\IMG_7929_r.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536389" y="5512465"/>
            <a:ext cx="1199773" cy="90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正方形/長方形 18"/>
          <p:cNvSpPr/>
          <p:nvPr/>
        </p:nvSpPr>
        <p:spPr>
          <a:xfrm>
            <a:off x="4602715" y="6449838"/>
            <a:ext cx="1170544" cy="2721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accent5">
                    <a:lumMod val="50000"/>
                  </a:schemeClr>
                </a:solidFill>
              </a:rPr>
              <a:t>精英樹</a:t>
            </a:r>
            <a:r>
              <a:rPr kumimoji="1" lang="ja-JP" altLang="en-US" sz="1200" dirty="0" smtClean="0">
                <a:solidFill>
                  <a:schemeClr val="accent5">
                    <a:lumMod val="50000"/>
                  </a:schemeClr>
                </a:solidFill>
              </a:rPr>
              <a:t>の選抜</a:t>
            </a:r>
            <a:endParaRPr kumimoji="1" lang="ja-JP" altLang="en-US" sz="1200" dirty="0">
              <a:solidFill>
                <a:schemeClr val="accent5">
                  <a:lumMod val="50000"/>
                </a:schemeClr>
              </a:solidFill>
            </a:endParaRPr>
          </a:p>
        </p:txBody>
      </p:sp>
      <p:sp>
        <p:nvSpPr>
          <p:cNvPr id="20" name="正方形/長方形 19"/>
          <p:cNvSpPr/>
          <p:nvPr/>
        </p:nvSpPr>
        <p:spPr>
          <a:xfrm>
            <a:off x="6104168" y="6449484"/>
            <a:ext cx="1170544" cy="2721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accent5">
                    <a:lumMod val="50000"/>
                  </a:schemeClr>
                </a:solidFill>
              </a:rPr>
              <a:t>接ぎ木苗</a:t>
            </a:r>
            <a:endParaRPr kumimoji="1" lang="ja-JP" altLang="en-US" sz="1200" dirty="0">
              <a:solidFill>
                <a:schemeClr val="accent5">
                  <a:lumMod val="50000"/>
                </a:schemeClr>
              </a:solidFill>
            </a:endParaRPr>
          </a:p>
        </p:txBody>
      </p:sp>
      <p:sp>
        <p:nvSpPr>
          <p:cNvPr id="21" name="正方形/長方形 20"/>
          <p:cNvSpPr/>
          <p:nvPr/>
        </p:nvSpPr>
        <p:spPr>
          <a:xfrm>
            <a:off x="7578049" y="6448071"/>
            <a:ext cx="1170544" cy="2721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accent5">
                    <a:lumMod val="50000"/>
                  </a:schemeClr>
                </a:solidFill>
              </a:rPr>
              <a:t>植付け</a:t>
            </a:r>
            <a:endParaRPr kumimoji="1" lang="ja-JP" altLang="en-US" sz="1200" dirty="0">
              <a:solidFill>
                <a:schemeClr val="accent5">
                  <a:lumMod val="50000"/>
                </a:schemeClr>
              </a:solidFill>
            </a:endParaRPr>
          </a:p>
        </p:txBody>
      </p:sp>
      <p:sp>
        <p:nvSpPr>
          <p:cNvPr id="22" name="正方形/長方形 21"/>
          <p:cNvSpPr/>
          <p:nvPr/>
        </p:nvSpPr>
        <p:spPr>
          <a:xfrm>
            <a:off x="67400" y="620688"/>
            <a:ext cx="8975384" cy="432048"/>
          </a:xfrm>
          <a:prstGeom prst="rect">
            <a:avLst/>
          </a:prstGeom>
          <a:solidFill>
            <a:schemeClr val="accent5">
              <a:lumMod val="20000"/>
              <a:lumOff val="80000"/>
            </a:schemeClr>
          </a:solidFill>
          <a:ln w="95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000" dirty="0" smtClean="0">
                <a:solidFill>
                  <a:schemeClr val="tx1"/>
                </a:solidFill>
              </a:rPr>
              <a:t>気候変動の影響によりリスクが増大することが予測される，異常気象及び緩やかに進行する現象等への適応対策支援として，多様な分野における支援を実施。</a:t>
            </a:r>
            <a:endParaRPr kumimoji="1" lang="en-US" altLang="ja-JP" sz="1000" dirty="0" smtClean="0">
              <a:solidFill>
                <a:schemeClr val="tx1"/>
              </a:solidFill>
            </a:endParaRPr>
          </a:p>
          <a:p>
            <a:r>
              <a:rPr lang="ja-JP" altLang="en-US" sz="1000" dirty="0">
                <a:solidFill>
                  <a:schemeClr val="tx1"/>
                </a:solidFill>
              </a:rPr>
              <a:t>　</a:t>
            </a:r>
            <a:r>
              <a:rPr lang="ja-JP" altLang="en-US" sz="1000" dirty="0" smtClean="0">
                <a:solidFill>
                  <a:schemeClr val="tx1"/>
                </a:solidFill>
              </a:rPr>
              <a:t>✓水資源・防災分野　　　✓自然環境・生態系分野　　等</a:t>
            </a:r>
            <a:endParaRPr kumimoji="1" lang="ja-JP" altLang="en-US" sz="1000" dirty="0">
              <a:solidFill>
                <a:schemeClr val="tx1"/>
              </a:solidFill>
            </a:endParaRPr>
          </a:p>
        </p:txBody>
      </p:sp>
      <p:sp>
        <p:nvSpPr>
          <p:cNvPr id="23" name="角丸四角形 22"/>
          <p:cNvSpPr/>
          <p:nvPr/>
        </p:nvSpPr>
        <p:spPr>
          <a:xfrm>
            <a:off x="225850" y="1556792"/>
            <a:ext cx="3781300" cy="355984"/>
          </a:xfrm>
          <a:prstGeom prst="roundRect">
            <a:avLst/>
          </a:prstGeom>
          <a:solidFill>
            <a:schemeClr val="accent2">
              <a:lumMod val="20000"/>
              <a:lumOff val="80000"/>
            </a:schemeClr>
          </a:solidFill>
          <a:ln w="158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事例①：飲料水用ロープポンプの普及による地方給水衛生・生活改善プロジェクト（エチオピア）</a:t>
            </a:r>
            <a:endParaRPr kumimoji="1" lang="ja-JP" altLang="en-US" sz="1200" dirty="0">
              <a:solidFill>
                <a:schemeClr val="tx1"/>
              </a:solidFill>
            </a:endParaRPr>
          </a:p>
        </p:txBody>
      </p:sp>
      <p:sp>
        <p:nvSpPr>
          <p:cNvPr id="24" name="角丸四角形 23"/>
          <p:cNvSpPr/>
          <p:nvPr/>
        </p:nvSpPr>
        <p:spPr>
          <a:xfrm>
            <a:off x="4733209" y="1556792"/>
            <a:ext cx="3781300" cy="355984"/>
          </a:xfrm>
          <a:prstGeom prst="roundRect">
            <a:avLst/>
          </a:prstGeom>
          <a:solidFill>
            <a:schemeClr val="accent2">
              <a:lumMod val="20000"/>
              <a:lumOff val="80000"/>
            </a:schemeClr>
          </a:solidFill>
          <a:ln w="158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事例②：</a:t>
            </a:r>
            <a:r>
              <a:rPr lang="ja-JP" altLang="en-US" sz="1200" dirty="0">
                <a:solidFill>
                  <a:schemeClr val="tx1"/>
                </a:solidFill>
              </a:rPr>
              <a:t>地下帯水層への塩水侵入対策・地下水管理能力強化</a:t>
            </a:r>
            <a:r>
              <a:rPr lang="ja-JP" altLang="en-US" sz="1200" dirty="0" smtClean="0">
                <a:solidFill>
                  <a:schemeClr val="tx1"/>
                </a:solidFill>
              </a:rPr>
              <a:t>プロジェクト</a:t>
            </a:r>
            <a:r>
              <a:rPr kumimoji="1" lang="ja-JP" altLang="en-US" sz="1200" dirty="0" smtClean="0">
                <a:solidFill>
                  <a:schemeClr val="tx1"/>
                </a:solidFill>
              </a:rPr>
              <a:t>（キューバ）</a:t>
            </a:r>
            <a:endParaRPr kumimoji="1" lang="ja-JP" altLang="en-US" sz="1200" dirty="0">
              <a:solidFill>
                <a:schemeClr val="tx1"/>
              </a:solidFill>
            </a:endParaRPr>
          </a:p>
        </p:txBody>
      </p:sp>
      <p:sp>
        <p:nvSpPr>
          <p:cNvPr id="25" name="角丸四角形 24"/>
          <p:cNvSpPr/>
          <p:nvPr/>
        </p:nvSpPr>
        <p:spPr>
          <a:xfrm>
            <a:off x="237671" y="4118370"/>
            <a:ext cx="5045540" cy="355984"/>
          </a:xfrm>
          <a:prstGeom prst="roundRect">
            <a:avLst/>
          </a:prstGeom>
          <a:solidFill>
            <a:schemeClr val="accent2">
              <a:lumMod val="20000"/>
              <a:lumOff val="80000"/>
            </a:schemeClr>
          </a:solidFill>
          <a:ln w="158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事例③：</a:t>
            </a:r>
            <a:r>
              <a:rPr lang="ja-JP" altLang="en-US" sz="1200" dirty="0">
                <a:solidFill>
                  <a:schemeClr val="tx1"/>
                </a:solidFill>
                <a:latin typeface="+mn-ea"/>
              </a:rPr>
              <a:t>気候変動への適応</a:t>
            </a:r>
            <a:r>
              <a:rPr lang="ja-JP" altLang="en-US" sz="1200" dirty="0" smtClean="0">
                <a:solidFill>
                  <a:schemeClr val="tx1"/>
                </a:solidFill>
                <a:latin typeface="+mn-ea"/>
              </a:rPr>
              <a:t>のため</a:t>
            </a:r>
            <a:r>
              <a:rPr lang="ja-JP" altLang="en-US" sz="1200" dirty="0">
                <a:solidFill>
                  <a:schemeClr val="tx1"/>
                </a:solidFill>
                <a:latin typeface="+mn-ea"/>
              </a:rPr>
              <a:t>の</a:t>
            </a:r>
            <a:r>
              <a:rPr lang="ja-JP" altLang="en-US" sz="1200" dirty="0" smtClean="0">
                <a:solidFill>
                  <a:schemeClr val="tx1"/>
                </a:solidFill>
                <a:latin typeface="+mn-ea"/>
              </a:rPr>
              <a:t>乾燥地耐性</a:t>
            </a:r>
            <a:r>
              <a:rPr lang="ja-JP" altLang="en-US" sz="1200" dirty="0">
                <a:solidFill>
                  <a:schemeClr val="tx1"/>
                </a:solidFill>
                <a:latin typeface="+mn-ea"/>
              </a:rPr>
              <a:t>育種</a:t>
            </a:r>
            <a:r>
              <a:rPr lang="ja-JP" altLang="en-US" sz="1200" dirty="0" smtClean="0">
                <a:solidFill>
                  <a:schemeClr val="tx1"/>
                </a:solidFill>
                <a:latin typeface="+mn-ea"/>
              </a:rPr>
              <a:t>プロジェクト（</a:t>
            </a:r>
            <a:r>
              <a:rPr lang="ja-JP" altLang="en-US" sz="1200" dirty="0">
                <a:solidFill>
                  <a:schemeClr val="tx1"/>
                </a:solidFill>
                <a:latin typeface="+mn-ea"/>
              </a:rPr>
              <a:t>ケニア）</a:t>
            </a:r>
            <a:endParaRPr lang="en-US" altLang="ja-JP" sz="1200" dirty="0">
              <a:solidFill>
                <a:schemeClr val="tx1"/>
              </a:solidFill>
              <a:latin typeface="+mn-ea"/>
            </a:endParaRPr>
          </a:p>
        </p:txBody>
      </p:sp>
      <p:sp>
        <p:nvSpPr>
          <p:cNvPr id="27" name="山形 26"/>
          <p:cNvSpPr/>
          <p:nvPr/>
        </p:nvSpPr>
        <p:spPr>
          <a:xfrm>
            <a:off x="103768" y="1124744"/>
            <a:ext cx="3979790" cy="360040"/>
          </a:xfrm>
          <a:prstGeom prst="chevron">
            <a:avLst/>
          </a:prstGeom>
          <a:gradFill flip="none" rotWithShape="1">
            <a:gsLst>
              <a:gs pos="0">
                <a:schemeClr val="accent4">
                  <a:lumMod val="60000"/>
                  <a:lumOff val="40000"/>
                </a:schemeClr>
              </a:gs>
              <a:gs pos="50000">
                <a:schemeClr val="accent4">
                  <a:lumMod val="40000"/>
                  <a:lumOff val="60000"/>
                </a:schemeClr>
              </a:gs>
              <a:gs pos="100000">
                <a:schemeClr val="accent4">
                  <a:lumMod val="20000"/>
                  <a:lumOff val="80000"/>
                </a:schemeClr>
              </a:gs>
            </a:gsLst>
            <a:lin ang="0" scaled="1"/>
            <a:tileRect/>
          </a:gradFill>
          <a:ln w="158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rPr>
              <a:t>適応対策実施支援の事例</a:t>
            </a:r>
            <a:endParaRPr lang="ja-JP" altLang="en-US" sz="1200" b="1" dirty="0">
              <a:solidFill>
                <a:schemeClr val="tx1"/>
              </a:solidFill>
            </a:endParaRPr>
          </a:p>
        </p:txBody>
      </p:sp>
      <p:sp>
        <p:nvSpPr>
          <p:cNvPr id="2" name="スライド番号プレースホルダー 1"/>
          <p:cNvSpPr>
            <a:spLocks noGrp="1"/>
          </p:cNvSpPr>
          <p:nvPr>
            <p:ph type="sldNum" sz="quarter" idx="12"/>
          </p:nvPr>
        </p:nvSpPr>
        <p:spPr>
          <a:xfrm>
            <a:off x="6909184" y="6423334"/>
            <a:ext cx="2133600" cy="365125"/>
          </a:xfrm>
        </p:spPr>
        <p:txBody>
          <a:bodyPr/>
          <a:lstStyle/>
          <a:p>
            <a:fld id="{4983C853-3FB3-410A-A0B8-16E77273A7C1}" type="slidenum">
              <a:rPr kumimoji="1" lang="ja-JP" altLang="en-US" smtClean="0"/>
              <a:t>3</a:t>
            </a:fld>
            <a:endParaRPr kumimoji="1" lang="ja-JP" altLang="en-US" dirty="0"/>
          </a:p>
        </p:txBody>
      </p:sp>
      <p:pic>
        <p:nvPicPr>
          <p:cNvPr id="28" name="Picture 2" descr="\\Ts5200d40a\海外林業協力室\02 海外指導班\70 写真集\写真(ケニア他)\写真\乾燥地植林\P1030086.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613160" y="5561267"/>
            <a:ext cx="1393990" cy="1045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373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4446164" y="1305558"/>
            <a:ext cx="4596619" cy="5435810"/>
          </a:xfrm>
          <a:prstGeom prst="rect">
            <a:avLst/>
          </a:prstGeom>
          <a:noFill/>
          <a:ln w="2222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67400" y="1305558"/>
            <a:ext cx="4288576" cy="5435810"/>
          </a:xfrm>
          <a:prstGeom prst="rect">
            <a:avLst/>
          </a:prstGeom>
          <a:noFill/>
          <a:ln w="2222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p:cNvSpPr>
            <a:spLocks noGrp="1"/>
          </p:cNvSpPr>
          <p:nvPr>
            <p:ph sz="half" idx="1"/>
          </p:nvPr>
        </p:nvSpPr>
        <p:spPr>
          <a:xfrm>
            <a:off x="4555092" y="1698697"/>
            <a:ext cx="4377492" cy="2378376"/>
          </a:xfrm>
          <a:noFill/>
          <a:ln w="12700">
            <a:solidFill>
              <a:srgbClr val="66CCFF"/>
            </a:solidFill>
          </a:ln>
        </p:spPr>
        <p:txBody>
          <a:bodyPr>
            <a:noAutofit/>
          </a:bodyPr>
          <a:lstStyle/>
          <a:p>
            <a:pPr marL="0" indent="0">
              <a:spcBef>
                <a:spcPts val="0"/>
              </a:spcBef>
              <a:buNone/>
            </a:pPr>
            <a:endParaRPr kumimoji="1"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kumimoji="1" lang="ja-JP" altLang="en-US" sz="1200" dirty="0" smtClean="0">
                <a:latin typeface="ＭＳ ゴシック" panose="020B0609070205080204" pitchFamily="49" charset="-128"/>
                <a:ea typeface="ＭＳ ゴシック" panose="020B0609070205080204" pitchFamily="49" charset="-128"/>
              </a:rPr>
              <a:t>実施期間：</a:t>
            </a:r>
            <a:r>
              <a:rPr lang="en-US" altLang="ja-JP" sz="1200" dirty="0" smtClean="0">
                <a:latin typeface="ＭＳ ゴシック" panose="020B0609070205080204" pitchFamily="49" charset="-128"/>
                <a:ea typeface="ＭＳ ゴシック" panose="020B0609070205080204" pitchFamily="49" charset="-128"/>
              </a:rPr>
              <a:t>2013</a:t>
            </a:r>
            <a:r>
              <a:rPr lang="ja-JP" altLang="en-US" sz="1200" dirty="0" smtClean="0">
                <a:latin typeface="ＭＳ ゴシック" panose="020B0609070205080204" pitchFamily="49" charset="-128"/>
                <a:ea typeface="ＭＳ ゴシック" panose="020B0609070205080204" pitchFamily="49" charset="-128"/>
              </a:rPr>
              <a:t>年～</a:t>
            </a:r>
            <a:r>
              <a:rPr lang="en-US" altLang="ja-JP" sz="1200" dirty="0" smtClean="0">
                <a:latin typeface="ＭＳ ゴシック" panose="020B0609070205080204" pitchFamily="49" charset="-128"/>
                <a:ea typeface="ＭＳ ゴシック" panose="020B0609070205080204" pitchFamily="49" charset="-128"/>
              </a:rPr>
              <a:t>2015</a:t>
            </a:r>
            <a:r>
              <a:rPr lang="ja-JP" altLang="en-US" sz="1200" dirty="0" smtClean="0">
                <a:latin typeface="ＭＳ ゴシック" panose="020B0609070205080204" pitchFamily="49" charset="-128"/>
                <a:ea typeface="ＭＳ ゴシック" panose="020B0609070205080204" pitchFamily="49" charset="-128"/>
              </a:rPr>
              <a:t>年</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大洋州では，飲料水に使える淡水の量が限られており，適切な水資源の管理が必要。</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smtClean="0">
                <a:latin typeface="ＭＳ ゴシック" panose="020B0609070205080204" pitchFamily="49" charset="-128"/>
                <a:ea typeface="ＭＳ ゴシック" panose="020B0609070205080204" pitchFamily="49" charset="-128"/>
              </a:rPr>
              <a:t>　この</a:t>
            </a:r>
            <a:r>
              <a:rPr lang="ja-JP" altLang="en-US" sz="1200" dirty="0">
                <a:latin typeface="ＭＳ ゴシック" panose="020B0609070205080204" pitchFamily="49" charset="-128"/>
                <a:ea typeface="ＭＳ ゴシック" panose="020B0609070205080204" pitchFamily="49" charset="-128"/>
              </a:rPr>
              <a:t>研修で</a:t>
            </a:r>
            <a:r>
              <a:rPr lang="ja-JP" altLang="en-US" sz="1200" dirty="0" smtClean="0">
                <a:latin typeface="ＭＳ ゴシック" panose="020B0609070205080204" pitchFamily="49" charset="-128"/>
                <a:ea typeface="ＭＳ ゴシック" panose="020B0609070205080204" pitchFamily="49" charset="-128"/>
              </a:rPr>
              <a:t>は，島嶼</a:t>
            </a:r>
            <a:r>
              <a:rPr lang="ja-JP" altLang="en-US" sz="1200" dirty="0">
                <a:latin typeface="ＭＳ ゴシック" panose="020B0609070205080204" pitchFamily="49" charset="-128"/>
                <a:ea typeface="ＭＳ ゴシック" panose="020B0609070205080204" pitchFamily="49" charset="-128"/>
              </a:rPr>
              <a:t>国</a:t>
            </a:r>
            <a:r>
              <a:rPr lang="ja-JP" altLang="en-US" sz="1200" dirty="0" smtClean="0">
                <a:latin typeface="ＭＳ ゴシック" panose="020B0609070205080204" pitchFamily="49" charset="-128"/>
                <a:ea typeface="ＭＳ ゴシック" panose="020B0609070205080204" pitchFamily="49" charset="-128"/>
              </a:rPr>
              <a:t>の</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smtClean="0">
                <a:latin typeface="ＭＳ ゴシック" panose="020B0609070205080204" pitchFamily="49" charset="-128"/>
                <a:ea typeface="ＭＳ ゴシック" panose="020B0609070205080204" pitchFamily="49" charset="-128"/>
              </a:rPr>
              <a:t>水道</a:t>
            </a:r>
            <a:r>
              <a:rPr lang="ja-JP" altLang="en-US" sz="1200" dirty="0">
                <a:latin typeface="ＭＳ ゴシック" panose="020B0609070205080204" pitchFamily="49" charset="-128"/>
                <a:ea typeface="ＭＳ ゴシック" panose="020B0609070205080204" pitchFamily="49" charset="-128"/>
              </a:rPr>
              <a:t>事業を担う</a:t>
            </a:r>
            <a:r>
              <a:rPr lang="ja-JP" altLang="en-US" sz="1200" dirty="0" smtClean="0">
                <a:latin typeface="ＭＳ ゴシック" panose="020B0609070205080204" pitchFamily="49" charset="-128"/>
                <a:ea typeface="ＭＳ ゴシック" panose="020B0609070205080204" pitchFamily="49" charset="-128"/>
              </a:rPr>
              <a:t>人材を対象に，</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smtClean="0">
                <a:latin typeface="ＭＳ ゴシック" panose="020B0609070205080204" pitchFamily="49" charset="-128"/>
                <a:ea typeface="ＭＳ ゴシック" panose="020B0609070205080204" pitchFamily="49" charset="-128"/>
              </a:rPr>
              <a:t>沖縄県</a:t>
            </a:r>
            <a:r>
              <a:rPr lang="ja-JP" altLang="en-US" sz="1200" dirty="0">
                <a:latin typeface="ＭＳ ゴシック" panose="020B0609070205080204" pitchFamily="49" charset="-128"/>
                <a:ea typeface="ＭＳ ゴシック" panose="020B0609070205080204" pitchFamily="49" charset="-128"/>
              </a:rPr>
              <a:t>や宮古島市などの</a:t>
            </a:r>
            <a:r>
              <a:rPr lang="ja-JP" altLang="en-US" sz="1200" dirty="0" smtClean="0">
                <a:latin typeface="ＭＳ ゴシック" panose="020B0609070205080204" pitchFamily="49" charset="-128"/>
                <a:ea typeface="ＭＳ ゴシック" panose="020B0609070205080204" pitchFamily="49" charset="-128"/>
              </a:rPr>
              <a:t>地元</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smtClean="0">
                <a:latin typeface="ＭＳ ゴシック" panose="020B0609070205080204" pitchFamily="49" charset="-128"/>
                <a:ea typeface="ＭＳ ゴシック" panose="020B0609070205080204" pitchFamily="49" charset="-128"/>
              </a:rPr>
              <a:t>自治体が蓄積してきた水資源</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smtClean="0">
                <a:latin typeface="ＭＳ ゴシック" panose="020B0609070205080204" pitchFamily="49" charset="-128"/>
                <a:ea typeface="ＭＳ ゴシック" panose="020B0609070205080204" pitchFamily="49" charset="-128"/>
              </a:rPr>
              <a:t>の保全と管理に関する実践的</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smtClean="0">
                <a:latin typeface="ＭＳ ゴシック" panose="020B0609070205080204" pitchFamily="49" charset="-128"/>
                <a:ea typeface="ＭＳ ゴシック" panose="020B0609070205080204" pitchFamily="49" charset="-128"/>
              </a:rPr>
              <a:t>な</a:t>
            </a:r>
            <a:r>
              <a:rPr lang="ja-JP" altLang="en-US" sz="1200" dirty="0">
                <a:latin typeface="ＭＳ ゴシック" panose="020B0609070205080204" pitchFamily="49" charset="-128"/>
                <a:ea typeface="ＭＳ ゴシック" panose="020B0609070205080204" pitchFamily="49" charset="-128"/>
              </a:rPr>
              <a:t>知見</a:t>
            </a:r>
            <a:r>
              <a:rPr lang="ja-JP" altLang="en-US" sz="1200" dirty="0" smtClean="0">
                <a:latin typeface="ＭＳ ゴシック" panose="020B0609070205080204" pitchFamily="49" charset="-128"/>
                <a:ea typeface="ＭＳ ゴシック" panose="020B0609070205080204" pitchFamily="49" charset="-128"/>
              </a:rPr>
              <a:t>を修得する。</a:t>
            </a:r>
            <a:endParaRPr lang="ja-JP" altLang="en-US" sz="1200" dirty="0">
              <a:latin typeface="ＭＳ ゴシック" panose="020B0609070205080204" pitchFamily="49" charset="-128"/>
              <a:ea typeface="ＭＳ ゴシック" panose="020B0609070205080204" pitchFamily="49" charset="-128"/>
            </a:endParaRPr>
          </a:p>
        </p:txBody>
      </p:sp>
      <p:pic>
        <p:nvPicPr>
          <p:cNvPr id="6" name="Picture 2" descr="http://www.jica.go.jp/okinawa/topics/2013/ku57pq00000be1t1-img/ku57pq00000be1t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76256" y="2521091"/>
            <a:ext cx="1656184" cy="1242138"/>
          </a:xfrm>
          <a:prstGeom prst="rect">
            <a:avLst/>
          </a:prstGeom>
          <a:noFill/>
          <a:extLst>
            <a:ext uri="{909E8E84-426E-40DD-AFC4-6F175D3DCCD1}">
              <a14:hiddenFill xmlns:a14="http://schemas.microsoft.com/office/drawing/2010/main">
                <a:solidFill>
                  <a:srgbClr val="FFFFFF"/>
                </a:solidFill>
              </a14:hiddenFill>
            </a:ext>
          </a:extLst>
        </p:spPr>
      </p:pic>
      <p:sp>
        <p:nvSpPr>
          <p:cNvPr id="7" name="コンテンツ プレースホルダー 4"/>
          <p:cNvSpPr txBox="1">
            <a:spLocks/>
          </p:cNvSpPr>
          <p:nvPr/>
        </p:nvSpPr>
        <p:spPr>
          <a:xfrm>
            <a:off x="6978660" y="3763229"/>
            <a:ext cx="1625262" cy="3191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altLang="ja-JP" sz="1100" dirty="0" smtClean="0"/>
              <a:t>2013</a:t>
            </a:r>
            <a:r>
              <a:rPr lang="ja-JP" altLang="en-US" sz="1100" dirty="0" smtClean="0"/>
              <a:t>年の研修参加者</a:t>
            </a:r>
            <a:endParaRPr lang="ja-JP" altLang="en-US" sz="1100" dirty="0"/>
          </a:p>
        </p:txBody>
      </p:sp>
      <p:sp>
        <p:nvSpPr>
          <p:cNvPr id="8" name="コンテンツ プレースホルダー 5"/>
          <p:cNvSpPr>
            <a:spLocks noGrp="1"/>
          </p:cNvSpPr>
          <p:nvPr>
            <p:ph sz="half" idx="2"/>
          </p:nvPr>
        </p:nvSpPr>
        <p:spPr>
          <a:xfrm>
            <a:off x="4555092" y="4356992"/>
            <a:ext cx="4375882" cy="2312368"/>
          </a:xfrm>
          <a:ln w="12700">
            <a:solidFill>
              <a:srgbClr val="66CCFF"/>
            </a:solidFill>
          </a:ln>
        </p:spPr>
        <p:txBody>
          <a:bodyPr>
            <a:normAutofit/>
          </a:bodyPr>
          <a:lstStyle/>
          <a:p>
            <a:pPr marL="0" indent="0">
              <a:spcBef>
                <a:spcPts val="0"/>
              </a:spcBef>
              <a:buNone/>
            </a:pPr>
            <a:endParaRPr lang="en-US" altLang="ja-JP" sz="1200" dirty="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smtClean="0">
                <a:latin typeface="ＭＳ ゴシック" panose="020B0609070205080204" pitchFamily="49" charset="-128"/>
                <a:ea typeface="ＭＳ ゴシック" panose="020B0609070205080204" pitchFamily="49" charset="-128"/>
              </a:rPr>
              <a:t>実施期間：</a:t>
            </a:r>
            <a:r>
              <a:rPr lang="en-US" altLang="ja-JP" sz="1200" dirty="0" smtClean="0">
                <a:latin typeface="ＭＳ ゴシック" panose="020B0609070205080204" pitchFamily="49" charset="-128"/>
                <a:ea typeface="ＭＳ ゴシック" panose="020B0609070205080204" pitchFamily="49" charset="-128"/>
              </a:rPr>
              <a:t>2014</a:t>
            </a:r>
            <a:r>
              <a:rPr lang="ja-JP" altLang="en-US" sz="1200" dirty="0" smtClean="0">
                <a:latin typeface="ＭＳ ゴシック" panose="020B0609070205080204" pitchFamily="49" charset="-128"/>
                <a:ea typeface="ＭＳ ゴシック" panose="020B0609070205080204" pitchFamily="49" charset="-128"/>
              </a:rPr>
              <a:t>年</a:t>
            </a:r>
            <a:r>
              <a:rPr lang="en-US" altLang="ja-JP" sz="1200" dirty="0" smtClean="0">
                <a:latin typeface="ＭＳ ゴシック" panose="020B0609070205080204" pitchFamily="49" charset="-128"/>
                <a:ea typeface="ＭＳ ゴシック" panose="020B0609070205080204" pitchFamily="49" charset="-128"/>
              </a:rPr>
              <a:t>12</a:t>
            </a:r>
            <a:r>
              <a:rPr lang="ja-JP" altLang="en-US" sz="1200" dirty="0" smtClean="0">
                <a:latin typeface="ＭＳ ゴシック" panose="020B0609070205080204" pitchFamily="49" charset="-128"/>
                <a:ea typeface="ＭＳ ゴシック" panose="020B0609070205080204" pitchFamily="49" charset="-128"/>
              </a:rPr>
              <a:t>月～</a:t>
            </a:r>
            <a:r>
              <a:rPr lang="en-US" altLang="ja-JP" sz="1200" dirty="0" smtClean="0">
                <a:latin typeface="ＭＳ ゴシック" panose="020B0609070205080204" pitchFamily="49" charset="-128"/>
                <a:ea typeface="ＭＳ ゴシック" panose="020B0609070205080204" pitchFamily="49" charset="-128"/>
              </a:rPr>
              <a:t>2018</a:t>
            </a:r>
            <a:r>
              <a:rPr lang="ja-JP" altLang="en-US" sz="1200" dirty="0" smtClean="0">
                <a:latin typeface="ＭＳ ゴシック" panose="020B0609070205080204" pitchFamily="49" charset="-128"/>
                <a:ea typeface="ＭＳ ゴシック" panose="020B0609070205080204" pitchFamily="49" charset="-128"/>
              </a:rPr>
              <a:t>年</a:t>
            </a:r>
            <a:r>
              <a:rPr lang="en-US" altLang="ja-JP" sz="1200" dirty="0" smtClean="0">
                <a:latin typeface="ＭＳ ゴシック" panose="020B0609070205080204" pitchFamily="49" charset="-128"/>
                <a:ea typeface="ＭＳ ゴシック" panose="020B0609070205080204" pitchFamily="49" charset="-128"/>
              </a:rPr>
              <a:t>12</a:t>
            </a:r>
            <a:r>
              <a:rPr lang="ja-JP" altLang="en-US" sz="1200" dirty="0" smtClean="0">
                <a:latin typeface="ＭＳ ゴシック" panose="020B0609070205080204" pitchFamily="49" charset="-128"/>
                <a:ea typeface="ＭＳ ゴシック" panose="020B0609070205080204" pitchFamily="49" charset="-128"/>
              </a:rPr>
              <a:t>月（予定）</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大洋州は，サイクロン</a:t>
            </a:r>
            <a:r>
              <a:rPr lang="ja-JP" altLang="en-US" sz="1200" dirty="0">
                <a:latin typeface="ＭＳ ゴシック" panose="020B0609070205080204" pitchFamily="49" charset="-128"/>
                <a:ea typeface="ＭＳ ゴシック" panose="020B0609070205080204" pitchFamily="49" charset="-128"/>
              </a:rPr>
              <a:t>によって</a:t>
            </a:r>
            <a:r>
              <a:rPr lang="ja-JP" altLang="en-US" sz="1200" dirty="0" smtClean="0">
                <a:latin typeface="ＭＳ ゴシック" panose="020B0609070205080204" pitchFamily="49" charset="-128"/>
                <a:ea typeface="ＭＳ ゴシック" panose="020B0609070205080204" pitchFamily="49" charset="-128"/>
              </a:rPr>
              <a:t>もたらされる風水害が多発し，被害の規模は年々</a:t>
            </a:r>
            <a:r>
              <a:rPr lang="ja-JP" altLang="en-US" sz="1200" dirty="0">
                <a:latin typeface="ＭＳ ゴシック" panose="020B0609070205080204" pitchFamily="49" charset="-128"/>
                <a:ea typeface="ＭＳ ゴシック" panose="020B0609070205080204" pitchFamily="49" charset="-128"/>
              </a:rPr>
              <a:t>増大</a:t>
            </a:r>
            <a:r>
              <a:rPr lang="ja-JP" altLang="en-US" sz="1200" dirty="0" smtClean="0">
                <a:latin typeface="ＭＳ ゴシック" panose="020B0609070205080204" pitchFamily="49" charset="-128"/>
                <a:ea typeface="ＭＳ ゴシック" panose="020B0609070205080204" pitchFamily="49" charset="-128"/>
              </a:rPr>
              <a:t>している。風水害の防止には気象サービスの強化が必要であるが，大洋州各国は小規模な国が多く，各国が独自に気象人材を育成するのは困難で，地域的</a:t>
            </a:r>
            <a:r>
              <a:rPr lang="ja-JP" altLang="en-US" sz="1200" dirty="0">
                <a:latin typeface="ＭＳ ゴシック" panose="020B0609070205080204" pitchFamily="49" charset="-128"/>
                <a:ea typeface="ＭＳ ゴシック" panose="020B0609070205080204" pitchFamily="49" charset="-128"/>
              </a:rPr>
              <a:t>な枠組を通じた取組</a:t>
            </a:r>
            <a:r>
              <a:rPr lang="ja-JP" altLang="en-US" sz="1200" dirty="0" smtClean="0">
                <a:latin typeface="ＭＳ ゴシック" panose="020B0609070205080204" pitchFamily="49" charset="-128"/>
                <a:ea typeface="ＭＳ ゴシック" panose="020B0609070205080204" pitchFamily="49" charset="-128"/>
              </a:rPr>
              <a:t>が求められている。本</a:t>
            </a:r>
            <a:r>
              <a:rPr lang="ja-JP" altLang="en-US" sz="1200" dirty="0">
                <a:latin typeface="ＭＳ ゴシック" panose="020B0609070205080204" pitchFamily="49" charset="-128"/>
                <a:ea typeface="ＭＳ ゴシック" panose="020B0609070205080204" pitchFamily="49" charset="-128"/>
              </a:rPr>
              <a:t>協力は、フィジー気象局</a:t>
            </a:r>
            <a:r>
              <a:rPr lang="ja-JP" altLang="en-US" sz="1200" dirty="0" smtClean="0">
                <a:latin typeface="ＭＳ ゴシック" panose="020B0609070205080204" pitchFamily="49" charset="-128"/>
                <a:ea typeface="ＭＳ ゴシック" panose="020B0609070205080204" pitchFamily="49" charset="-128"/>
              </a:rPr>
              <a:t>の</a:t>
            </a:r>
            <a:r>
              <a:rPr lang="ja-JP" altLang="en-US" sz="1200" dirty="0">
                <a:latin typeface="ＭＳ ゴシック" panose="020B0609070205080204" pitchFamily="49" charset="-128"/>
                <a:ea typeface="ＭＳ ゴシック" panose="020B0609070205080204" pitchFamily="49" charset="-128"/>
              </a:rPr>
              <a:t>観測・予報能力</a:t>
            </a:r>
            <a:r>
              <a:rPr lang="ja-JP" altLang="en-US" sz="1200" dirty="0" smtClean="0">
                <a:latin typeface="ＭＳ ゴシック" panose="020B0609070205080204" pitchFamily="49" charset="-128"/>
                <a:ea typeface="ＭＳ ゴシック" panose="020B0609070205080204" pitchFamily="49" charset="-128"/>
              </a:rPr>
              <a:t>向上を図り，さらに大洋州各国</a:t>
            </a:r>
            <a:r>
              <a:rPr lang="ja-JP" altLang="en-US" sz="1200" dirty="0">
                <a:latin typeface="ＭＳ ゴシック" panose="020B0609070205080204" pitchFamily="49" charset="-128"/>
                <a:ea typeface="ＭＳ ゴシック" panose="020B0609070205080204" pitchFamily="49" charset="-128"/>
              </a:rPr>
              <a:t>へ</a:t>
            </a:r>
            <a:r>
              <a:rPr lang="ja-JP" altLang="en-US" sz="1200" dirty="0" smtClean="0">
                <a:latin typeface="ＭＳ ゴシック" panose="020B0609070205080204" pitchFamily="49" charset="-128"/>
                <a:ea typeface="ＭＳ ゴシック" panose="020B0609070205080204" pitchFamily="49" charset="-128"/>
              </a:rPr>
              <a:t>の人材</a:t>
            </a:r>
            <a:r>
              <a:rPr lang="ja-JP" altLang="en-US" sz="1200" dirty="0">
                <a:latin typeface="ＭＳ ゴシック" panose="020B0609070205080204" pitchFamily="49" charset="-128"/>
                <a:ea typeface="ＭＳ ゴシック" panose="020B0609070205080204" pitchFamily="49" charset="-128"/>
              </a:rPr>
              <a:t>育成機能の向上を</a:t>
            </a:r>
            <a:r>
              <a:rPr lang="ja-JP" altLang="en-US" sz="1200" dirty="0" smtClean="0">
                <a:latin typeface="ＭＳ ゴシック" panose="020B0609070205080204" pitchFamily="49" charset="-128"/>
                <a:ea typeface="ＭＳ ゴシック" panose="020B0609070205080204" pitchFamily="49" charset="-128"/>
              </a:rPr>
              <a:t>図ることで，将来的</a:t>
            </a:r>
            <a:r>
              <a:rPr lang="ja-JP" altLang="en-US" sz="1200" dirty="0">
                <a:latin typeface="ＭＳ ゴシック" panose="020B0609070205080204" pitchFamily="49" charset="-128"/>
                <a:ea typeface="ＭＳ ゴシック" panose="020B0609070205080204" pitchFamily="49" charset="-128"/>
              </a:rPr>
              <a:t>にフィジー</a:t>
            </a:r>
            <a:r>
              <a:rPr lang="ja-JP" altLang="en-US" sz="1200" dirty="0" smtClean="0">
                <a:latin typeface="ＭＳ ゴシック" panose="020B0609070205080204" pitchFamily="49" charset="-128"/>
                <a:ea typeface="ＭＳ ゴシック" panose="020B0609070205080204" pitchFamily="49" charset="-128"/>
              </a:rPr>
              <a:t>気象局を拠点とした大洋州地域の気象人材育成体制の構築に貢献するもの。</a:t>
            </a:r>
            <a:endParaRPr lang="en-US" altLang="ja-JP" sz="1200" dirty="0">
              <a:latin typeface="ＭＳ ゴシック" panose="020B0609070205080204" pitchFamily="49" charset="-128"/>
              <a:ea typeface="ＭＳ ゴシック" panose="020B0609070205080204" pitchFamily="49" charset="-128"/>
            </a:endParaRPr>
          </a:p>
          <a:p>
            <a:pPr marL="0" indent="0">
              <a:spcBef>
                <a:spcPts val="0"/>
              </a:spcBef>
              <a:buNone/>
            </a:pPr>
            <a:endParaRPr lang="en-US" altLang="ja-JP" sz="1400" dirty="0">
              <a:latin typeface="ＭＳ ゴシック" panose="020B0609070205080204" pitchFamily="49" charset="-128"/>
              <a:ea typeface="ＭＳ ゴシック" panose="020B0609070205080204" pitchFamily="49" charset="-128"/>
            </a:endParaRPr>
          </a:p>
        </p:txBody>
      </p:sp>
      <p:sp>
        <p:nvSpPr>
          <p:cNvPr id="9" name="コンテンツ プレースホルダー 5"/>
          <p:cNvSpPr txBox="1">
            <a:spLocks/>
          </p:cNvSpPr>
          <p:nvPr/>
        </p:nvSpPr>
        <p:spPr>
          <a:xfrm>
            <a:off x="165052" y="1698697"/>
            <a:ext cx="4118916" cy="2738415"/>
          </a:xfrm>
          <a:prstGeom prst="rect">
            <a:avLst/>
          </a:prstGeom>
          <a:noFill/>
          <a:ln w="12700">
            <a:solidFill>
              <a:srgbClr val="66FFFF"/>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sz="1200" dirty="0" smtClean="0">
              <a:latin typeface="ＭＳ ゴシック" panose="020B0609070205080204" pitchFamily="49" charset="-128"/>
              <a:ea typeface="ＭＳ ゴシック" panose="020B0609070205080204" pitchFamily="49" charset="-128"/>
            </a:endParaRPr>
          </a:p>
          <a:p>
            <a:pPr marL="0" indent="0">
              <a:buNone/>
            </a:pPr>
            <a:r>
              <a:rPr lang="ja-JP" altLang="en-US" sz="1200" dirty="0" smtClean="0">
                <a:latin typeface="ＭＳ ゴシック" panose="020B0609070205080204" pitchFamily="49" charset="-128"/>
                <a:ea typeface="ＭＳ ゴシック" panose="020B0609070205080204" pitchFamily="49" charset="-128"/>
              </a:rPr>
              <a:t>実施期間：</a:t>
            </a:r>
            <a:r>
              <a:rPr lang="en-US" altLang="zh-TW" sz="1200" dirty="0" smtClean="0">
                <a:latin typeface="ＭＳ ゴシック" panose="020B0609070205080204" pitchFamily="49" charset="-128"/>
                <a:ea typeface="ＭＳ ゴシック" panose="020B0609070205080204" pitchFamily="49" charset="-128"/>
              </a:rPr>
              <a:t>2014</a:t>
            </a:r>
            <a:r>
              <a:rPr lang="zh-TW" altLang="ja-JP" sz="1200" dirty="0" smtClean="0">
                <a:latin typeface="ＭＳ ゴシック" panose="020B0609070205080204" pitchFamily="49" charset="-128"/>
                <a:ea typeface="ＭＳ ゴシック" panose="020B0609070205080204" pitchFamily="49" charset="-128"/>
              </a:rPr>
              <a:t>年</a:t>
            </a:r>
            <a:r>
              <a:rPr lang="en-US" altLang="zh-TW" sz="1200" dirty="0" smtClean="0">
                <a:latin typeface="ＭＳ ゴシック" panose="020B0609070205080204" pitchFamily="49" charset="-128"/>
                <a:ea typeface="ＭＳ ゴシック" panose="020B0609070205080204" pitchFamily="49" charset="-128"/>
              </a:rPr>
              <a:t>9</a:t>
            </a:r>
            <a:r>
              <a:rPr lang="zh-TW" altLang="ja-JP" sz="1200" dirty="0" smtClean="0">
                <a:latin typeface="ＭＳ ゴシック" panose="020B0609070205080204" pitchFamily="49" charset="-128"/>
                <a:ea typeface="ＭＳ ゴシック" panose="020B0609070205080204" pitchFamily="49" charset="-128"/>
              </a:rPr>
              <a:t>月～</a:t>
            </a:r>
            <a:r>
              <a:rPr lang="en-US" altLang="zh-TW" sz="1200" dirty="0" smtClean="0">
                <a:latin typeface="ＭＳ ゴシック" panose="020B0609070205080204" pitchFamily="49" charset="-128"/>
                <a:ea typeface="ＭＳ ゴシック" panose="020B0609070205080204" pitchFamily="49" charset="-128"/>
              </a:rPr>
              <a:t>2017</a:t>
            </a:r>
            <a:r>
              <a:rPr lang="zh-TW" altLang="ja-JP" sz="1200" dirty="0" smtClean="0">
                <a:latin typeface="ＭＳ ゴシック" panose="020B0609070205080204" pitchFamily="49" charset="-128"/>
                <a:ea typeface="ＭＳ ゴシック" panose="020B0609070205080204" pitchFamily="49" charset="-128"/>
              </a:rPr>
              <a:t>年</a:t>
            </a:r>
            <a:r>
              <a:rPr lang="en-US" altLang="zh-TW" sz="1200" dirty="0" smtClean="0">
                <a:latin typeface="ＭＳ ゴシック" panose="020B0609070205080204" pitchFamily="49" charset="-128"/>
                <a:ea typeface="ＭＳ ゴシック" panose="020B0609070205080204" pitchFamily="49" charset="-128"/>
              </a:rPr>
              <a:t>8</a:t>
            </a:r>
            <a:r>
              <a:rPr lang="zh-TW" altLang="ja-JP" sz="1200" dirty="0" smtClean="0">
                <a:latin typeface="ＭＳ ゴシック" panose="020B0609070205080204" pitchFamily="49" charset="-128"/>
                <a:ea typeface="ＭＳ ゴシック" panose="020B0609070205080204" pitchFamily="49" charset="-128"/>
              </a:rPr>
              <a:t>月</a:t>
            </a:r>
            <a:endParaRPr lang="en-US" altLang="zh-TW" sz="1200" dirty="0" smtClean="0">
              <a:latin typeface="ＭＳ ゴシック" panose="020B0609070205080204" pitchFamily="49" charset="-128"/>
              <a:ea typeface="ＭＳ ゴシック" panose="020B0609070205080204" pitchFamily="49" charset="-128"/>
            </a:endParaRPr>
          </a:p>
          <a:p>
            <a:pPr marL="0" indent="0">
              <a:buNone/>
            </a:pPr>
            <a:r>
              <a:rPr lang="ja-JP" altLang="en-US" sz="1200" dirty="0" smtClean="0">
                <a:latin typeface="ＭＳ ゴシック" panose="020B0609070205080204" pitchFamily="49" charset="-128"/>
                <a:ea typeface="ＭＳ ゴシック" panose="020B0609070205080204" pitchFamily="49" charset="-128"/>
              </a:rPr>
              <a:t>　カリコム諸国のうち</a:t>
            </a:r>
            <a:r>
              <a:rPr lang="en-US" altLang="ja-JP" sz="1200" dirty="0" smtClean="0">
                <a:latin typeface="ＭＳ ゴシック" panose="020B0609070205080204" pitchFamily="49" charset="-128"/>
                <a:ea typeface="ＭＳ ゴシック" panose="020B0609070205080204" pitchFamily="49" charset="-128"/>
              </a:rPr>
              <a:t>8</a:t>
            </a:r>
            <a:r>
              <a:rPr lang="ja-JP" altLang="en-US" sz="1200" dirty="0" smtClean="0">
                <a:latin typeface="ＭＳ ゴシック" panose="020B0609070205080204" pitchFamily="49" charset="-128"/>
                <a:ea typeface="ＭＳ ゴシック" panose="020B0609070205080204" pitchFamily="49" charset="-128"/>
              </a:rPr>
              <a:t>か国</a:t>
            </a:r>
            <a:r>
              <a:rPr lang="ja-JP" altLang="ja-JP" sz="1200" dirty="0" smtClean="0">
                <a:latin typeface="ＭＳ ゴシック" panose="020B0609070205080204" pitchFamily="49" charset="-128"/>
                <a:ea typeface="ＭＳ ゴシック" panose="020B0609070205080204" pitchFamily="49" charset="-128"/>
              </a:rPr>
              <a:t>に</a:t>
            </a:r>
            <a:r>
              <a:rPr lang="ja-JP" altLang="ja-JP" sz="1200" dirty="0">
                <a:latin typeface="ＭＳ ゴシック" panose="020B0609070205080204" pitchFamily="49" charset="-128"/>
                <a:ea typeface="ＭＳ ゴシック" panose="020B0609070205080204" pitchFamily="49" charset="-128"/>
              </a:rPr>
              <a:t>おいて</a:t>
            </a:r>
            <a:r>
              <a:rPr lang="ja-JP" altLang="ja-JP" sz="1200" dirty="0" smtClean="0">
                <a:latin typeface="ＭＳ ゴシック" panose="020B0609070205080204" pitchFamily="49" charset="-128"/>
                <a:ea typeface="ＭＳ ゴシック" panose="020B0609070205080204" pitchFamily="49" charset="-128"/>
              </a:rPr>
              <a:t>，</a:t>
            </a:r>
            <a:r>
              <a:rPr lang="en-US" altLang="ja-JP" sz="1200" dirty="0" smtClean="0">
                <a:latin typeface="ＭＳ ゴシック" panose="020B0609070205080204" pitchFamily="49" charset="-128"/>
                <a:ea typeface="ＭＳ ゴシック" panose="020B0609070205080204" pitchFamily="49" charset="-128"/>
              </a:rPr>
              <a:t>UNDP</a:t>
            </a:r>
            <a:r>
              <a:rPr lang="ja-JP" altLang="ja-JP" sz="1200" dirty="0">
                <a:latin typeface="ＭＳ ゴシック" panose="020B0609070205080204" pitchFamily="49" charset="-128"/>
                <a:ea typeface="ＭＳ ゴシック" panose="020B0609070205080204" pitchFamily="49" charset="-128"/>
              </a:rPr>
              <a:t>を通じて，気候変動政策の策定支援，緩和・</a:t>
            </a:r>
            <a:r>
              <a:rPr lang="ja-JP" altLang="ja-JP" sz="1200" dirty="0" smtClean="0">
                <a:latin typeface="ＭＳ ゴシック" panose="020B0609070205080204" pitchFamily="49" charset="-128"/>
                <a:ea typeface="ＭＳ ゴシック" panose="020B0609070205080204" pitchFamily="49" charset="-128"/>
              </a:rPr>
              <a:t>適応</a:t>
            </a:r>
            <a:r>
              <a:rPr lang="ja-JP" altLang="en-US" sz="1200" dirty="0" smtClean="0">
                <a:latin typeface="ＭＳ ゴシック" panose="020B0609070205080204" pitchFamily="49" charset="-128"/>
                <a:ea typeface="ＭＳ ゴシック" panose="020B0609070205080204" pitchFamily="49" charset="-128"/>
              </a:rPr>
              <a:t>技</a:t>
            </a:r>
            <a:r>
              <a:rPr lang="ja-JP" altLang="ja-JP" sz="1200" dirty="0" smtClean="0">
                <a:latin typeface="ＭＳ ゴシック" panose="020B0609070205080204" pitchFamily="49" charset="-128"/>
                <a:ea typeface="ＭＳ ゴシック" panose="020B0609070205080204" pitchFamily="49" charset="-128"/>
              </a:rPr>
              <a:t>術移転</a:t>
            </a:r>
            <a:r>
              <a:rPr lang="ja-JP" altLang="ja-JP" sz="1200" dirty="0">
                <a:latin typeface="ＭＳ ゴシック" panose="020B0609070205080204" pitchFamily="49" charset="-128"/>
                <a:ea typeface="ＭＳ ゴシック" panose="020B0609070205080204" pitchFamily="49" charset="-128"/>
              </a:rPr>
              <a:t>のためのパイロット・プロジェクトの実施を</a:t>
            </a:r>
            <a:r>
              <a:rPr lang="ja-JP" altLang="ja-JP" sz="1200" dirty="0" smtClean="0">
                <a:latin typeface="ＭＳ ゴシック" panose="020B0609070205080204" pitchFamily="49" charset="-128"/>
                <a:ea typeface="ＭＳ ゴシック" panose="020B0609070205080204" pitchFamily="49" charset="-128"/>
              </a:rPr>
              <a:t>行うと</a:t>
            </a:r>
            <a:r>
              <a:rPr lang="ja-JP" altLang="en-US" sz="1200" dirty="0">
                <a:latin typeface="ＭＳ ゴシック" panose="020B0609070205080204" pitchFamily="49" charset="-128"/>
                <a:ea typeface="ＭＳ ゴシック" panose="020B0609070205080204" pitchFamily="49" charset="-128"/>
              </a:rPr>
              <a:t>とも</a:t>
            </a:r>
            <a:r>
              <a:rPr lang="ja-JP" altLang="ja-JP" sz="1200" dirty="0" smtClean="0">
                <a:latin typeface="ＭＳ ゴシック" panose="020B0609070205080204" pitchFamily="49" charset="-128"/>
                <a:ea typeface="ＭＳ ゴシック" panose="020B0609070205080204" pitchFamily="49" charset="-128"/>
              </a:rPr>
              <a:t>に</a:t>
            </a:r>
            <a:r>
              <a:rPr lang="ja-JP" altLang="ja-JP" sz="1200" dirty="0">
                <a:latin typeface="ＭＳ ゴシック" panose="020B0609070205080204" pitchFamily="49" charset="-128"/>
                <a:ea typeface="ＭＳ ゴシック" panose="020B0609070205080204" pitchFamily="49" charset="-128"/>
              </a:rPr>
              <a:t>，その他のカリブ諸国にも広く資する情報</a:t>
            </a:r>
            <a:r>
              <a:rPr lang="ja-JP" altLang="ja-JP" sz="1200" dirty="0" smtClean="0">
                <a:latin typeface="ＭＳ ゴシック" panose="020B0609070205080204" pitchFamily="49" charset="-128"/>
                <a:ea typeface="ＭＳ ゴシック" panose="020B0609070205080204" pitchFamily="49" charset="-128"/>
              </a:rPr>
              <a:t>共有体制</a:t>
            </a:r>
            <a:r>
              <a:rPr lang="ja-JP" altLang="ja-JP" sz="1200" dirty="0">
                <a:latin typeface="ＭＳ ゴシック" panose="020B0609070205080204" pitchFamily="49" charset="-128"/>
                <a:ea typeface="ＭＳ ゴシック" panose="020B0609070205080204" pitchFamily="49" charset="-128"/>
              </a:rPr>
              <a:t>を構築・強化</a:t>
            </a:r>
            <a:r>
              <a:rPr lang="ja-JP" altLang="ja-JP" sz="1200" dirty="0" smtClean="0">
                <a:latin typeface="ＭＳ ゴシック" panose="020B0609070205080204" pitchFamily="49" charset="-128"/>
                <a:ea typeface="ＭＳ ゴシック" panose="020B0609070205080204" pitchFamily="49" charset="-128"/>
              </a:rPr>
              <a:t>する。</a:t>
            </a:r>
            <a:r>
              <a:rPr lang="ja-JP" altLang="ja-JP" sz="1200" dirty="0">
                <a:latin typeface="ＭＳ ゴシック" panose="020B0609070205080204" pitchFamily="49" charset="-128"/>
                <a:ea typeface="ＭＳ ゴシック" panose="020B0609070205080204" pitchFamily="49" charset="-128"/>
              </a:rPr>
              <a:t>これにより，カリブ地域全体</a:t>
            </a:r>
            <a:r>
              <a:rPr lang="ja-JP" altLang="ja-JP" sz="1200" dirty="0" smtClean="0">
                <a:latin typeface="ＭＳ ゴシック" panose="020B0609070205080204" pitchFamily="49" charset="-128"/>
                <a:ea typeface="ＭＳ ゴシック" panose="020B0609070205080204" pitchFamily="49" charset="-128"/>
              </a:rPr>
              <a:t>における</a:t>
            </a:r>
            <a:r>
              <a:rPr lang="ja-JP" altLang="ja-JP" sz="1200" dirty="0">
                <a:latin typeface="ＭＳ ゴシック" panose="020B0609070205080204" pitchFamily="49" charset="-128"/>
                <a:ea typeface="ＭＳ ゴシック" panose="020B0609070205080204" pitchFamily="49" charset="-128"/>
              </a:rPr>
              <a:t>気候変動・自然対策対応能力の強化につながる</a:t>
            </a:r>
            <a:r>
              <a:rPr lang="ja-JP" altLang="ja-JP" sz="1200" dirty="0" smtClean="0">
                <a:latin typeface="ＭＳ ゴシック" panose="020B0609070205080204" pitchFamily="49" charset="-128"/>
                <a:ea typeface="ＭＳ ゴシック" panose="020B0609070205080204" pitchFamily="49" charset="-128"/>
              </a:rPr>
              <a:t>ことが</a:t>
            </a:r>
            <a:r>
              <a:rPr lang="ja-JP" altLang="ja-JP" sz="1200" dirty="0">
                <a:latin typeface="ＭＳ ゴシック" panose="020B0609070205080204" pitchFamily="49" charset="-128"/>
                <a:ea typeface="ＭＳ ゴシック" panose="020B0609070205080204" pitchFamily="49" charset="-128"/>
              </a:rPr>
              <a:t>期待</a:t>
            </a:r>
            <a:r>
              <a:rPr lang="ja-JP" altLang="ja-JP" sz="1200" dirty="0" smtClean="0">
                <a:latin typeface="ＭＳ ゴシック" panose="020B0609070205080204" pitchFamily="49" charset="-128"/>
                <a:ea typeface="ＭＳ ゴシック" panose="020B0609070205080204" pitchFamily="49" charset="-128"/>
              </a:rPr>
              <a:t>され</a:t>
            </a:r>
            <a:r>
              <a:rPr lang="ja-JP" altLang="en-US" sz="1200" dirty="0" smtClean="0">
                <a:latin typeface="ＭＳ ゴシック" panose="020B0609070205080204" pitchFamily="49" charset="-128"/>
                <a:ea typeface="ＭＳ ゴシック" panose="020B0609070205080204" pitchFamily="49" charset="-128"/>
              </a:rPr>
              <a:t>る</a:t>
            </a:r>
            <a:r>
              <a:rPr lang="ja-JP" altLang="ja-JP" sz="1200" dirty="0" smtClean="0">
                <a:latin typeface="ＭＳ ゴシック" panose="020B0609070205080204" pitchFamily="49" charset="-128"/>
                <a:ea typeface="ＭＳ ゴシック" panose="020B0609070205080204" pitchFamily="49" charset="-128"/>
              </a:rPr>
              <a:t>。</a:t>
            </a:r>
            <a:endParaRPr lang="en-US" altLang="ja-JP" sz="1200" dirty="0" smtClean="0">
              <a:latin typeface="ＭＳ ゴシック" panose="020B0609070205080204" pitchFamily="49" charset="-128"/>
              <a:ea typeface="ＭＳ ゴシック" panose="020B0609070205080204" pitchFamily="49" charset="-128"/>
            </a:endParaRPr>
          </a:p>
          <a:p>
            <a:pPr marL="0" indent="0">
              <a:buNone/>
            </a:pPr>
            <a:r>
              <a:rPr lang="en-US" altLang="ja-JP" sz="1100" dirty="0" smtClean="0">
                <a:latin typeface="ＭＳ ゴシック" panose="020B0609070205080204" pitchFamily="49" charset="-128"/>
                <a:ea typeface="ＭＳ ゴシック" panose="020B0609070205080204" pitchFamily="49" charset="-128"/>
              </a:rPr>
              <a:t>【</a:t>
            </a:r>
            <a:r>
              <a:rPr lang="ja-JP" altLang="en-US" sz="1100" dirty="0" smtClean="0">
                <a:latin typeface="ＭＳ ゴシック" panose="020B0609070205080204" pitchFamily="49" charset="-128"/>
                <a:ea typeface="ＭＳ ゴシック" panose="020B0609070205080204" pitchFamily="49" charset="-128"/>
              </a:rPr>
              <a:t>計画の内容</a:t>
            </a:r>
            <a:r>
              <a:rPr lang="en-US" altLang="ja-JP" sz="1100" dirty="0" smtClean="0">
                <a:latin typeface="ＭＳ ゴシック" panose="020B0609070205080204" pitchFamily="49" charset="-128"/>
                <a:ea typeface="ＭＳ ゴシック" panose="020B0609070205080204" pitchFamily="49" charset="-128"/>
              </a:rPr>
              <a:t>】</a:t>
            </a:r>
          </a:p>
          <a:p>
            <a:pPr marL="0" lvl="0" indent="0">
              <a:buNone/>
            </a:pPr>
            <a:r>
              <a:rPr lang="ja-JP" altLang="en-US" sz="1100" dirty="0" smtClean="0">
                <a:latin typeface="ＭＳ ゴシック" panose="020B0609070205080204" pitchFamily="49" charset="-128"/>
                <a:ea typeface="ＭＳ ゴシック" panose="020B0609070205080204" pitchFamily="49" charset="-128"/>
              </a:rPr>
              <a:t>●</a:t>
            </a:r>
            <a:r>
              <a:rPr lang="en-US" altLang="ja-JP" sz="1100" dirty="0" smtClean="0">
                <a:latin typeface="ＭＳ ゴシック" panose="020B0609070205080204" pitchFamily="49" charset="-128"/>
                <a:ea typeface="ＭＳ ゴシック" panose="020B0609070205080204" pitchFamily="49" charset="-128"/>
              </a:rPr>
              <a:t>NAMA</a:t>
            </a:r>
            <a:r>
              <a:rPr lang="ja-JP" altLang="ja-JP" sz="1100" dirty="0">
                <a:latin typeface="ＭＳ ゴシック" panose="020B0609070205080204" pitchFamily="49" charset="-128"/>
                <a:ea typeface="ＭＳ ゴシック" panose="020B0609070205080204" pitchFamily="49" charset="-128"/>
              </a:rPr>
              <a:t>（適切な緩和行動），</a:t>
            </a:r>
            <a:r>
              <a:rPr lang="en-US" altLang="ja-JP" sz="1100" dirty="0">
                <a:latin typeface="ＭＳ ゴシック" panose="020B0609070205080204" pitchFamily="49" charset="-128"/>
                <a:ea typeface="ＭＳ ゴシック" panose="020B0609070205080204" pitchFamily="49" charset="-128"/>
              </a:rPr>
              <a:t>NAPs</a:t>
            </a:r>
            <a:r>
              <a:rPr lang="ja-JP" altLang="ja-JP" sz="1100" dirty="0">
                <a:latin typeface="ＭＳ ゴシック" panose="020B0609070205080204" pitchFamily="49" charset="-128"/>
                <a:ea typeface="ＭＳ ゴシック" panose="020B0609070205080204" pitchFamily="49" charset="-128"/>
              </a:rPr>
              <a:t>（国別適応計画）</a:t>
            </a:r>
            <a:r>
              <a:rPr lang="ja-JP" altLang="ja-JP" sz="1100" dirty="0" smtClean="0">
                <a:latin typeface="ＭＳ ゴシック" panose="020B0609070205080204" pitchFamily="49" charset="-128"/>
                <a:ea typeface="ＭＳ ゴシック" panose="020B0609070205080204" pitchFamily="49" charset="-128"/>
              </a:rPr>
              <a:t>の策定支援</a:t>
            </a:r>
            <a:endParaRPr lang="ja-JP" altLang="ja-JP" sz="1100" dirty="0">
              <a:latin typeface="ＭＳ ゴシック" panose="020B0609070205080204" pitchFamily="49" charset="-128"/>
              <a:ea typeface="ＭＳ ゴシック" panose="020B0609070205080204" pitchFamily="49" charset="-128"/>
            </a:endParaRPr>
          </a:p>
          <a:p>
            <a:pPr marL="0" lvl="0" indent="0">
              <a:buNone/>
            </a:pPr>
            <a:r>
              <a:rPr lang="ja-JP" altLang="en-US" sz="1100" dirty="0">
                <a:latin typeface="ＭＳ ゴシック" panose="020B0609070205080204" pitchFamily="49" charset="-128"/>
                <a:ea typeface="ＭＳ ゴシック" panose="020B0609070205080204" pitchFamily="49" charset="-128"/>
              </a:rPr>
              <a:t>●</a:t>
            </a:r>
            <a:r>
              <a:rPr lang="ja-JP" altLang="ja-JP" sz="1100" dirty="0" smtClean="0">
                <a:latin typeface="ＭＳ ゴシック" panose="020B0609070205080204" pitchFamily="49" charset="-128"/>
                <a:ea typeface="ＭＳ ゴシック" panose="020B0609070205080204" pitchFamily="49" charset="-128"/>
              </a:rPr>
              <a:t>策定</a:t>
            </a:r>
            <a:r>
              <a:rPr lang="ja-JP" altLang="ja-JP" sz="1100" dirty="0">
                <a:latin typeface="ＭＳ ゴシック" panose="020B0609070205080204" pitchFamily="49" charset="-128"/>
                <a:ea typeface="ＭＳ ゴシック" panose="020B0609070205080204" pitchFamily="49" charset="-128"/>
              </a:rPr>
              <a:t>した</a:t>
            </a:r>
            <a:r>
              <a:rPr lang="en-US" altLang="ja-JP" sz="1100" dirty="0">
                <a:latin typeface="ＭＳ ゴシック" panose="020B0609070205080204" pitchFamily="49" charset="-128"/>
                <a:ea typeface="ＭＳ ゴシック" panose="020B0609070205080204" pitchFamily="49" charset="-128"/>
              </a:rPr>
              <a:t>NAMA</a:t>
            </a:r>
            <a:r>
              <a:rPr lang="ja-JP" altLang="ja-JP" sz="1100" dirty="0" err="1">
                <a:latin typeface="ＭＳ ゴシック" panose="020B0609070205080204" pitchFamily="49" charset="-128"/>
                <a:ea typeface="ＭＳ ゴシック" panose="020B0609070205080204" pitchFamily="49" charset="-128"/>
              </a:rPr>
              <a:t>，</a:t>
            </a:r>
            <a:r>
              <a:rPr lang="en-US" altLang="ja-JP" sz="1100" dirty="0">
                <a:latin typeface="ＭＳ ゴシック" panose="020B0609070205080204" pitchFamily="49" charset="-128"/>
                <a:ea typeface="ＭＳ ゴシック" panose="020B0609070205080204" pitchFamily="49" charset="-128"/>
              </a:rPr>
              <a:t>NAPs</a:t>
            </a:r>
            <a:r>
              <a:rPr lang="ja-JP" altLang="ja-JP" sz="1100" dirty="0">
                <a:latin typeface="ＭＳ ゴシック" panose="020B0609070205080204" pitchFamily="49" charset="-128"/>
                <a:ea typeface="ＭＳ ゴシック" panose="020B0609070205080204" pitchFamily="49" charset="-128"/>
              </a:rPr>
              <a:t>に基づく，緩和・適応技術</a:t>
            </a:r>
            <a:r>
              <a:rPr lang="ja-JP" altLang="ja-JP" sz="1100" dirty="0" smtClean="0">
                <a:latin typeface="ＭＳ ゴシック" panose="020B0609070205080204" pitchFamily="49" charset="-128"/>
                <a:ea typeface="ＭＳ ゴシック" panose="020B0609070205080204" pitchFamily="49" charset="-128"/>
              </a:rPr>
              <a:t>移転のための</a:t>
            </a:r>
            <a:r>
              <a:rPr lang="ja-JP" altLang="ja-JP" sz="1100" dirty="0">
                <a:latin typeface="ＭＳ ゴシック" panose="020B0609070205080204" pitchFamily="49" charset="-128"/>
                <a:ea typeface="ＭＳ ゴシック" panose="020B0609070205080204" pitchFamily="49" charset="-128"/>
              </a:rPr>
              <a:t>パイロット・プロジェクト</a:t>
            </a:r>
          </a:p>
          <a:p>
            <a:pPr marL="0" lvl="0" indent="0">
              <a:buNone/>
            </a:pPr>
            <a:r>
              <a:rPr lang="ja-JP" altLang="en-US" sz="1100" dirty="0" smtClean="0">
                <a:latin typeface="ＭＳ ゴシック" panose="020B0609070205080204" pitchFamily="49" charset="-128"/>
                <a:ea typeface="ＭＳ ゴシック" panose="020B0609070205080204" pitchFamily="49" charset="-128"/>
              </a:rPr>
              <a:t>●</a:t>
            </a:r>
            <a:r>
              <a:rPr lang="ja-JP" altLang="ja-JP" sz="1100" dirty="0" smtClean="0">
                <a:latin typeface="ＭＳ ゴシック" panose="020B0609070205080204" pitchFamily="49" charset="-128"/>
                <a:ea typeface="ＭＳ ゴシック" panose="020B0609070205080204" pitchFamily="49" charset="-128"/>
              </a:rPr>
              <a:t>気候</a:t>
            </a:r>
            <a:r>
              <a:rPr lang="ja-JP" altLang="ja-JP" sz="1100" dirty="0">
                <a:latin typeface="ＭＳ ゴシック" panose="020B0609070205080204" pitchFamily="49" charset="-128"/>
                <a:ea typeface="ＭＳ ゴシック" panose="020B0609070205080204" pitchFamily="49" charset="-128"/>
              </a:rPr>
              <a:t>変動分野の経験・知見の共有を通じた</a:t>
            </a:r>
            <a:r>
              <a:rPr lang="ja-JP" altLang="ja-JP" sz="1100" dirty="0" err="1" smtClean="0">
                <a:latin typeface="ＭＳ ゴシック" panose="020B0609070205080204" pitchFamily="49" charset="-128"/>
                <a:ea typeface="ＭＳ ゴシック" panose="020B0609070205080204" pitchFamily="49" charset="-128"/>
              </a:rPr>
              <a:t>南南</a:t>
            </a:r>
            <a:r>
              <a:rPr lang="ja-JP" altLang="ja-JP" sz="1100" dirty="0" smtClean="0">
                <a:latin typeface="ＭＳ ゴシック" panose="020B0609070205080204" pitchFamily="49" charset="-128"/>
                <a:ea typeface="ＭＳ ゴシック" panose="020B0609070205080204" pitchFamily="49" charset="-128"/>
              </a:rPr>
              <a:t>協力</a:t>
            </a:r>
            <a:r>
              <a:rPr lang="ja-JP" altLang="ja-JP" sz="1100" dirty="0">
                <a:latin typeface="ＭＳ ゴシック" panose="020B0609070205080204" pitchFamily="49" charset="-128"/>
                <a:ea typeface="ＭＳ ゴシック" panose="020B0609070205080204" pitchFamily="49" charset="-128"/>
              </a:rPr>
              <a:t>・</a:t>
            </a:r>
            <a:r>
              <a:rPr lang="ja-JP" altLang="ja-JP" sz="1100" dirty="0" smtClean="0">
                <a:latin typeface="ＭＳ ゴシック" panose="020B0609070205080204" pitchFamily="49" charset="-128"/>
                <a:ea typeface="ＭＳ ゴシック" panose="020B0609070205080204" pitchFamily="49" charset="-128"/>
              </a:rPr>
              <a:t>南北</a:t>
            </a:r>
            <a:r>
              <a:rPr lang="ja-JP" altLang="ja-JP" sz="1100" dirty="0">
                <a:latin typeface="ＭＳ ゴシック" panose="020B0609070205080204" pitchFamily="49" charset="-128"/>
                <a:ea typeface="ＭＳ ゴシック" panose="020B0609070205080204" pitchFamily="49" charset="-128"/>
              </a:rPr>
              <a:t>協力推進のためのネットワーク</a:t>
            </a:r>
            <a:r>
              <a:rPr lang="ja-JP" altLang="ja-JP" sz="1100" dirty="0" smtClean="0">
                <a:latin typeface="ＭＳ ゴシック" panose="020B0609070205080204" pitchFamily="49" charset="-128"/>
                <a:ea typeface="ＭＳ ゴシック" panose="020B0609070205080204" pitchFamily="49" charset="-128"/>
              </a:rPr>
              <a:t>構築</a:t>
            </a:r>
            <a:endParaRPr lang="ja-JP" altLang="ja-JP" sz="1100" dirty="0">
              <a:latin typeface="ＭＳ ゴシック" panose="020B0609070205080204" pitchFamily="49" charset="-128"/>
              <a:ea typeface="ＭＳ ゴシック" panose="020B0609070205080204" pitchFamily="49" charset="-128"/>
            </a:endParaRPr>
          </a:p>
        </p:txBody>
      </p:sp>
      <p:sp>
        <p:nvSpPr>
          <p:cNvPr id="10" name="タイトル 3"/>
          <p:cNvSpPr>
            <a:spLocks noGrp="1"/>
          </p:cNvSpPr>
          <p:nvPr>
            <p:ph type="title"/>
          </p:nvPr>
        </p:nvSpPr>
        <p:spPr>
          <a:xfrm>
            <a:off x="0" y="0"/>
            <a:ext cx="9144000" cy="548680"/>
          </a:xfrm>
          <a:solidFill>
            <a:srgbClr val="00B050"/>
          </a:solidFill>
          <a:scene3d>
            <a:camera prst="orthographicFront"/>
            <a:lightRig rig="threePt" dir="t"/>
          </a:scene3d>
          <a:sp3d>
            <a:bevelT w="165100" prst="coolSlant"/>
          </a:sp3d>
        </p:spPr>
        <p:txBody>
          <a:bodyPr>
            <a:noAutofit/>
          </a:bodyPr>
          <a:lstStyle/>
          <a:p>
            <a:r>
              <a:rPr kumimoji="1" lang="ja-JP" altLang="en-US" sz="3200" dirty="0" smtClean="0">
                <a:solidFill>
                  <a:schemeClr val="bg1"/>
                </a:solidFill>
              </a:rPr>
              <a:t>３．小島嶼開発途上国特有の脆弱性に対する支援</a:t>
            </a:r>
            <a:endParaRPr kumimoji="1" lang="ja-JP" altLang="en-US" sz="3200" dirty="0">
              <a:solidFill>
                <a:schemeClr val="bg1"/>
              </a:solidFill>
            </a:endParaRPr>
          </a:p>
        </p:txBody>
      </p:sp>
      <p:sp>
        <p:nvSpPr>
          <p:cNvPr id="11" name="正方形/長方形 10"/>
          <p:cNvSpPr/>
          <p:nvPr/>
        </p:nvSpPr>
        <p:spPr>
          <a:xfrm>
            <a:off x="67400" y="620688"/>
            <a:ext cx="8975384" cy="360040"/>
          </a:xfrm>
          <a:prstGeom prst="rect">
            <a:avLst/>
          </a:prstGeom>
          <a:solidFill>
            <a:schemeClr val="accent5">
              <a:lumMod val="20000"/>
              <a:lumOff val="80000"/>
            </a:schemeClr>
          </a:solidFill>
          <a:ln w="95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lang="ja-JP" altLang="en-US" sz="1000" dirty="0" smtClean="0">
                <a:solidFill>
                  <a:schemeClr val="tx1"/>
                </a:solidFill>
              </a:rPr>
              <a:t>小島嶼開発途上国に対して，我が国の経験・ノウハウ等を共有するとともに，必要となる機材供与を通じて総合的な支援を実施。</a:t>
            </a:r>
            <a:endParaRPr kumimoji="1" lang="ja-JP" altLang="en-US" sz="1000" dirty="0">
              <a:solidFill>
                <a:schemeClr val="tx1"/>
              </a:solidFill>
            </a:endParaRPr>
          </a:p>
        </p:txBody>
      </p:sp>
      <p:sp>
        <p:nvSpPr>
          <p:cNvPr id="12" name="角丸四角形 11"/>
          <p:cNvSpPr/>
          <p:nvPr/>
        </p:nvSpPr>
        <p:spPr>
          <a:xfrm>
            <a:off x="4689755" y="1521572"/>
            <a:ext cx="4109436" cy="355984"/>
          </a:xfrm>
          <a:prstGeom prst="roundRect">
            <a:avLst/>
          </a:prstGeom>
          <a:solidFill>
            <a:srgbClr val="CCFFFF"/>
          </a:solidFill>
          <a:ln w="15875">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事例①：大洋州　島嶼における水資源管理・水道事業運営</a:t>
            </a:r>
            <a:endParaRPr lang="en-US" altLang="ja-JP" sz="1200" dirty="0">
              <a:solidFill>
                <a:schemeClr val="tx1"/>
              </a:solidFill>
              <a:latin typeface="+mn-ea"/>
            </a:endParaRPr>
          </a:p>
        </p:txBody>
      </p:sp>
      <p:sp>
        <p:nvSpPr>
          <p:cNvPr id="13" name="角丸四角形 12"/>
          <p:cNvSpPr/>
          <p:nvPr/>
        </p:nvSpPr>
        <p:spPr>
          <a:xfrm>
            <a:off x="4644007" y="4179306"/>
            <a:ext cx="4155183" cy="355984"/>
          </a:xfrm>
          <a:prstGeom prst="roundRect">
            <a:avLst/>
          </a:prstGeom>
          <a:solidFill>
            <a:srgbClr val="CCFFFF"/>
          </a:solidFill>
          <a:ln w="15875">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事例②：大洋州気象人材育成能力強化プロジェクト（フィジー）</a:t>
            </a:r>
            <a:endParaRPr lang="en-US" altLang="ja-JP" sz="1200" dirty="0">
              <a:solidFill>
                <a:schemeClr val="tx1"/>
              </a:solidFill>
              <a:latin typeface="+mn-ea"/>
            </a:endParaRPr>
          </a:p>
        </p:txBody>
      </p:sp>
      <p:sp>
        <p:nvSpPr>
          <p:cNvPr id="14" name="角丸四角形 13"/>
          <p:cNvSpPr/>
          <p:nvPr/>
        </p:nvSpPr>
        <p:spPr>
          <a:xfrm>
            <a:off x="270521" y="1539892"/>
            <a:ext cx="3776669" cy="355984"/>
          </a:xfrm>
          <a:prstGeom prst="roundRect">
            <a:avLst/>
          </a:prstGeom>
          <a:solidFill>
            <a:srgbClr val="CCFFFF"/>
          </a:solidFill>
          <a:ln w="15875">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事例①：</a:t>
            </a:r>
            <a:r>
              <a:rPr lang="ja-JP" altLang="ja-JP" sz="1200" dirty="0">
                <a:solidFill>
                  <a:schemeClr val="tx1"/>
                </a:solidFill>
                <a:latin typeface="ＭＳ ゴシック" panose="020B0609070205080204" pitchFamily="49" charset="-128"/>
                <a:ea typeface="ＭＳ ゴシック" panose="020B0609070205080204" pitchFamily="49" charset="-128"/>
              </a:rPr>
              <a:t>気候変動に対応するための日・カリブ・パートナーシップ計画（ＵＮＤＰ連携）</a:t>
            </a:r>
            <a:endParaRPr lang="en-US" altLang="ja-JP" sz="1200" dirty="0">
              <a:solidFill>
                <a:schemeClr val="tx1"/>
              </a:solidFill>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a:xfrm>
            <a:off x="6885892" y="6394893"/>
            <a:ext cx="2133600" cy="365125"/>
          </a:xfrm>
        </p:spPr>
        <p:txBody>
          <a:bodyPr/>
          <a:lstStyle/>
          <a:p>
            <a:fld id="{4983C853-3FB3-410A-A0B8-16E77273A7C1}" type="slidenum">
              <a:rPr kumimoji="1" lang="ja-JP" altLang="en-US" smtClean="0"/>
              <a:t>4</a:t>
            </a:fld>
            <a:endParaRPr kumimoji="1" lang="ja-JP" altLang="en-US" dirty="0"/>
          </a:p>
        </p:txBody>
      </p:sp>
      <p:sp>
        <p:nvSpPr>
          <p:cNvPr id="16" name="山形 15"/>
          <p:cNvSpPr/>
          <p:nvPr/>
        </p:nvSpPr>
        <p:spPr>
          <a:xfrm>
            <a:off x="174552" y="1125538"/>
            <a:ext cx="1517128" cy="360040"/>
          </a:xfrm>
          <a:prstGeom prst="chevron">
            <a:avLst/>
          </a:prstGeom>
          <a:gradFill flip="none" rotWithShape="1">
            <a:gsLst>
              <a:gs pos="0">
                <a:srgbClr val="0000FF"/>
              </a:gs>
              <a:gs pos="50000">
                <a:srgbClr val="0066FF"/>
              </a:gs>
              <a:gs pos="100000">
                <a:srgbClr val="99CCFF"/>
              </a:gs>
            </a:gsLst>
            <a:lin ang="0" scaled="1"/>
            <a:tileRect/>
          </a:gradFill>
          <a:ln w="1587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bg1"/>
                </a:solidFill>
              </a:rPr>
              <a:t>カリコム諸国</a:t>
            </a:r>
            <a:endParaRPr lang="ja-JP" altLang="en-US" sz="1200" b="1" dirty="0">
              <a:solidFill>
                <a:schemeClr val="bg1"/>
              </a:solidFill>
            </a:endParaRPr>
          </a:p>
        </p:txBody>
      </p:sp>
      <p:sp>
        <p:nvSpPr>
          <p:cNvPr id="17" name="山形 16"/>
          <p:cNvSpPr/>
          <p:nvPr/>
        </p:nvSpPr>
        <p:spPr>
          <a:xfrm>
            <a:off x="4545964" y="1125538"/>
            <a:ext cx="1457068" cy="360040"/>
          </a:xfrm>
          <a:prstGeom prst="chevron">
            <a:avLst/>
          </a:prstGeom>
          <a:gradFill flip="none" rotWithShape="1">
            <a:gsLst>
              <a:gs pos="0">
                <a:srgbClr val="99CCFF"/>
              </a:gs>
              <a:gs pos="50000">
                <a:srgbClr val="3399FF"/>
              </a:gs>
              <a:gs pos="100000">
                <a:srgbClr val="0066FF"/>
              </a:gs>
            </a:gsLst>
            <a:lin ang="0" scaled="1"/>
            <a:tileRect/>
          </a:gradFill>
          <a:ln w="15875">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rPr>
              <a:t>大洋州地域</a:t>
            </a:r>
            <a:endParaRPr lang="ja-JP" altLang="en-US" sz="1200" b="1" dirty="0">
              <a:solidFill>
                <a:schemeClr val="tx1"/>
              </a:solidFill>
            </a:endParaRPr>
          </a:p>
        </p:txBody>
      </p:sp>
      <p:sp>
        <p:nvSpPr>
          <p:cNvPr id="18" name="コンテンツ プレースホルダー 5"/>
          <p:cNvSpPr txBox="1">
            <a:spLocks/>
          </p:cNvSpPr>
          <p:nvPr/>
        </p:nvSpPr>
        <p:spPr>
          <a:xfrm>
            <a:off x="146166" y="4726839"/>
            <a:ext cx="4137802" cy="2014530"/>
          </a:xfrm>
          <a:prstGeom prst="rect">
            <a:avLst/>
          </a:prstGeom>
          <a:ln w="12700">
            <a:solidFill>
              <a:srgbClr val="66CCFF"/>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300" dirty="0" smtClean="0">
                <a:latin typeface="ＭＳ ゴシック" panose="020B0609070205080204" pitchFamily="49" charset="-128"/>
                <a:ea typeface="ＭＳ ゴシック" panose="020B0609070205080204" pitchFamily="49" charset="-128"/>
              </a:rPr>
              <a:t>（１）防災</a:t>
            </a:r>
            <a:r>
              <a:rPr lang="ja-JP" altLang="en-US" sz="1300" dirty="0">
                <a:latin typeface="ＭＳ ゴシック" panose="020B0609070205080204" pitchFamily="49" charset="-128"/>
                <a:ea typeface="ＭＳ ゴシック" panose="020B0609070205080204" pitchFamily="49" charset="-128"/>
              </a:rPr>
              <a:t>管理の広域</a:t>
            </a:r>
            <a:r>
              <a:rPr lang="ja-JP" altLang="en-US" sz="1300" dirty="0" smtClean="0">
                <a:latin typeface="ＭＳ ゴシック" panose="020B0609070205080204" pitchFamily="49" charset="-128"/>
                <a:ea typeface="ＭＳ ゴシック" panose="020B0609070205080204" pitchFamily="49" charset="-128"/>
              </a:rPr>
              <a:t>専門家派遣</a:t>
            </a:r>
            <a:endParaRPr lang="en-US" altLang="ja-JP" sz="13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300" dirty="0">
                <a:latin typeface="ＭＳ ゴシック" panose="020B0609070205080204" pitchFamily="49" charset="-128"/>
                <a:ea typeface="ＭＳ ゴシック" panose="020B0609070205080204" pitchFamily="49" charset="-128"/>
              </a:rPr>
              <a:t>　</a:t>
            </a:r>
            <a:r>
              <a:rPr lang="ja-JP" altLang="en-US" sz="1300" dirty="0" smtClean="0">
                <a:latin typeface="ＭＳ ゴシック" panose="020B0609070205080204" pitchFamily="49" charset="-128"/>
                <a:ea typeface="ＭＳ ゴシック" panose="020B0609070205080204" pitchFamily="49" charset="-128"/>
              </a:rPr>
              <a:t>実施期間：</a:t>
            </a:r>
            <a:r>
              <a:rPr lang="en-US" altLang="ja-JP" sz="1300" dirty="0" smtClean="0">
                <a:latin typeface="ＭＳ ゴシック" panose="020B0609070205080204" pitchFamily="49" charset="-128"/>
                <a:ea typeface="ＭＳ ゴシック" panose="020B0609070205080204" pitchFamily="49" charset="-128"/>
              </a:rPr>
              <a:t>2015</a:t>
            </a:r>
            <a:r>
              <a:rPr lang="ja-JP" altLang="en-US" sz="1300" dirty="0" smtClean="0">
                <a:latin typeface="ＭＳ ゴシック" panose="020B0609070205080204" pitchFamily="49" charset="-128"/>
                <a:ea typeface="ＭＳ ゴシック" panose="020B0609070205080204" pitchFamily="49" charset="-128"/>
              </a:rPr>
              <a:t>年～</a:t>
            </a:r>
            <a:r>
              <a:rPr lang="en-US" altLang="ja-JP" sz="1300" dirty="0" smtClean="0">
                <a:latin typeface="ＭＳ ゴシック" panose="020B0609070205080204" pitchFamily="49" charset="-128"/>
                <a:ea typeface="ＭＳ ゴシック" panose="020B0609070205080204" pitchFamily="49" charset="-128"/>
              </a:rPr>
              <a:t>2016</a:t>
            </a:r>
            <a:r>
              <a:rPr lang="ja-JP" altLang="en-US" sz="1300" dirty="0" smtClean="0">
                <a:latin typeface="ＭＳ ゴシック" panose="020B0609070205080204" pitchFamily="49" charset="-128"/>
                <a:ea typeface="ＭＳ ゴシック" panose="020B0609070205080204" pitchFamily="49" charset="-128"/>
              </a:rPr>
              <a:t>年（予定）</a:t>
            </a:r>
            <a:endParaRPr lang="en-US" altLang="ja-JP" sz="1300" dirty="0" smtClean="0">
              <a:latin typeface="ＭＳ ゴシック" panose="020B0609070205080204" pitchFamily="49" charset="-128"/>
              <a:ea typeface="ＭＳ ゴシック" panose="020B0609070205080204" pitchFamily="49" charset="-128"/>
            </a:endParaRPr>
          </a:p>
          <a:p>
            <a:pPr marL="0" indent="0">
              <a:spcBef>
                <a:spcPts val="0"/>
              </a:spcBef>
              <a:spcAft>
                <a:spcPts val="600"/>
              </a:spcAft>
              <a:buNone/>
            </a:pPr>
            <a:r>
              <a:rPr lang="ja-JP" altLang="en-US" sz="1300" dirty="0">
                <a:latin typeface="ＭＳ ゴシック" panose="020B0609070205080204" pitchFamily="49" charset="-128"/>
                <a:ea typeface="ＭＳ ゴシック" panose="020B0609070205080204" pitchFamily="49" charset="-128"/>
              </a:rPr>
              <a:t>　</a:t>
            </a:r>
            <a:r>
              <a:rPr lang="ja-JP" altLang="en-US" sz="1300" dirty="0" smtClean="0">
                <a:latin typeface="ＭＳ ゴシック" panose="020B0609070205080204" pitchFamily="49" charset="-128"/>
                <a:ea typeface="ＭＳ ゴシック" panose="020B0609070205080204" pitchFamily="49" charset="-128"/>
              </a:rPr>
              <a:t>ジャマイカを</a:t>
            </a:r>
            <a:r>
              <a:rPr lang="ja-JP" altLang="en-US" sz="1300" dirty="0">
                <a:latin typeface="ＭＳ ゴシック" panose="020B0609070205080204" pitchFamily="49" charset="-128"/>
                <a:ea typeface="ＭＳ ゴシック" panose="020B0609070205080204" pitchFamily="49" charset="-128"/>
              </a:rPr>
              <a:t>拠点に，セントルシアをはじめと</a:t>
            </a:r>
            <a:r>
              <a:rPr lang="ja-JP" altLang="en-US" sz="1300" dirty="0" smtClean="0">
                <a:latin typeface="ＭＳ ゴシック" panose="020B0609070205080204" pitchFamily="49" charset="-128"/>
                <a:ea typeface="ＭＳ ゴシック" panose="020B0609070205080204" pitchFamily="49" charset="-128"/>
              </a:rPr>
              <a:t>するカリブ諸国における防災</a:t>
            </a:r>
            <a:r>
              <a:rPr lang="ja-JP" altLang="en-US" sz="1300" dirty="0">
                <a:latin typeface="ＭＳ ゴシック" panose="020B0609070205080204" pitchFamily="49" charset="-128"/>
                <a:ea typeface="ＭＳ ゴシック" panose="020B0609070205080204" pitchFamily="49" charset="-128"/>
              </a:rPr>
              <a:t>関連活動（洪水予警報，洪水ハザードマップ，コミュニティ防災活動の</a:t>
            </a:r>
            <a:r>
              <a:rPr lang="ja-JP" altLang="en-US" sz="1300" dirty="0" smtClean="0">
                <a:latin typeface="ＭＳ ゴシック" panose="020B0609070205080204" pitchFamily="49" charset="-128"/>
                <a:ea typeface="ＭＳ ゴシック" panose="020B0609070205080204" pitchFamily="49" charset="-128"/>
              </a:rPr>
              <a:t>導入支援，セミナ－実施</a:t>
            </a:r>
            <a:r>
              <a:rPr lang="ja-JP" altLang="en-US" sz="1300" dirty="0">
                <a:latin typeface="ＭＳ ゴシック" panose="020B0609070205080204" pitchFamily="49" charset="-128"/>
                <a:ea typeface="ＭＳ ゴシック" panose="020B0609070205080204" pitchFamily="49" charset="-128"/>
              </a:rPr>
              <a:t>等）</a:t>
            </a:r>
            <a:r>
              <a:rPr lang="ja-JP" altLang="en-US" sz="1300" dirty="0" smtClean="0">
                <a:latin typeface="ＭＳ ゴシック" panose="020B0609070205080204" pitchFamily="49" charset="-128"/>
                <a:ea typeface="ＭＳ ゴシック" panose="020B0609070205080204" pitchFamily="49" charset="-128"/>
              </a:rPr>
              <a:t>を実施。</a:t>
            </a:r>
            <a:endParaRPr lang="en-US" altLang="ja-JP" sz="13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300" dirty="0">
                <a:latin typeface="ＭＳ ゴシック" panose="020B0609070205080204" pitchFamily="49" charset="-128"/>
                <a:ea typeface="ＭＳ ゴシック" panose="020B0609070205080204" pitchFamily="49" charset="-128"/>
              </a:rPr>
              <a:t>（２</a:t>
            </a:r>
            <a:r>
              <a:rPr lang="ja-JP" altLang="en-US" sz="1300" dirty="0" smtClean="0">
                <a:latin typeface="ＭＳ ゴシック" panose="020B0609070205080204" pitchFamily="49" charset="-128"/>
                <a:ea typeface="ＭＳ ゴシック" panose="020B0609070205080204" pitchFamily="49" charset="-128"/>
              </a:rPr>
              <a:t>）防災に関する本邦研修の実施</a:t>
            </a:r>
            <a:endParaRPr lang="en-US" altLang="ja-JP" sz="13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300" dirty="0">
                <a:latin typeface="ＭＳ ゴシック" panose="020B0609070205080204" pitchFamily="49" charset="-128"/>
                <a:ea typeface="ＭＳ ゴシック" panose="020B0609070205080204" pitchFamily="49" charset="-128"/>
              </a:rPr>
              <a:t>　</a:t>
            </a:r>
            <a:r>
              <a:rPr lang="ja-JP" altLang="en-US" sz="1300" dirty="0" smtClean="0">
                <a:latin typeface="ＭＳ ゴシック" panose="020B0609070205080204" pitchFamily="49" charset="-128"/>
                <a:ea typeface="ＭＳ ゴシック" panose="020B0609070205080204" pitchFamily="49" charset="-128"/>
              </a:rPr>
              <a:t>コミュニティ防災や防災行政等の研修にカリブ諸国からの研修員を受入れ，カリブ地域の防災能力向上に貢献。</a:t>
            </a:r>
            <a:endParaRPr lang="en-US" altLang="ja-JP" sz="1300" dirty="0" smtClean="0">
              <a:latin typeface="ＭＳ ゴシック" panose="020B0609070205080204" pitchFamily="49" charset="-128"/>
              <a:ea typeface="ＭＳ ゴシック" panose="020B0609070205080204" pitchFamily="49" charset="-128"/>
            </a:endParaRPr>
          </a:p>
        </p:txBody>
      </p:sp>
      <p:sp>
        <p:nvSpPr>
          <p:cNvPr id="15" name="角丸四角形 14"/>
          <p:cNvSpPr/>
          <p:nvPr/>
        </p:nvSpPr>
        <p:spPr>
          <a:xfrm>
            <a:off x="277620" y="4548847"/>
            <a:ext cx="3776669" cy="355984"/>
          </a:xfrm>
          <a:prstGeom prst="roundRect">
            <a:avLst/>
          </a:prstGeom>
          <a:solidFill>
            <a:srgbClr val="CCFFFF"/>
          </a:solidFill>
          <a:ln w="15875">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事例②：防災能力強化のための技術協力</a:t>
            </a:r>
            <a:endParaRPr lang="en-US" altLang="ja-JP" sz="12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02473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half" idx="1"/>
          </p:nvPr>
        </p:nvSpPr>
        <p:spPr>
          <a:xfrm>
            <a:off x="1967695" y="5049498"/>
            <a:ext cx="4758815" cy="1722510"/>
          </a:xfrm>
          <a:noFill/>
          <a:ln w="25400">
            <a:solidFill>
              <a:srgbClr val="99FF66"/>
            </a:solidFill>
          </a:ln>
        </p:spPr>
        <p:txBody>
          <a:bodyPr>
            <a:normAutofit/>
          </a:bodyPr>
          <a:lstStyle/>
          <a:p>
            <a:pPr marL="0" indent="0">
              <a:spcBef>
                <a:spcPts val="0"/>
              </a:spcBef>
              <a:buNone/>
            </a:pP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smtClean="0">
                <a:latin typeface="ＭＳ ゴシック" panose="020B0609070205080204" pitchFamily="49" charset="-128"/>
                <a:ea typeface="ＭＳ ゴシック" panose="020B0609070205080204" pitchFamily="49" charset="-128"/>
              </a:rPr>
              <a:t>実施期間：</a:t>
            </a:r>
            <a:r>
              <a:rPr lang="en-US" altLang="ja-JP" sz="1200" dirty="0">
                <a:latin typeface="ＭＳ ゴシック" panose="020B0609070205080204" pitchFamily="49" charset="-128"/>
                <a:ea typeface="ＭＳ ゴシック" panose="020B0609070205080204" pitchFamily="49" charset="-128"/>
              </a:rPr>
              <a:t>2013</a:t>
            </a:r>
            <a:r>
              <a:rPr lang="ja-JP" altLang="en-US" sz="1200" dirty="0" smtClean="0">
                <a:latin typeface="ＭＳ ゴシック" panose="020B0609070205080204" pitchFamily="49" charset="-128"/>
                <a:ea typeface="ＭＳ ゴシック" panose="020B0609070205080204" pitchFamily="49" charset="-128"/>
              </a:rPr>
              <a:t>年</a:t>
            </a:r>
            <a:r>
              <a:rPr lang="en-US" altLang="ja-JP" sz="1200" dirty="0" smtClean="0">
                <a:latin typeface="ＭＳ ゴシック" panose="020B0609070205080204" pitchFamily="49" charset="-128"/>
                <a:ea typeface="ＭＳ ゴシック" panose="020B0609070205080204" pitchFamily="49" charset="-128"/>
              </a:rPr>
              <a:t>8</a:t>
            </a:r>
            <a:r>
              <a:rPr lang="ja-JP" altLang="en-US" sz="1200" dirty="0" smtClean="0">
                <a:latin typeface="ＭＳ ゴシック" panose="020B0609070205080204" pitchFamily="49" charset="-128"/>
                <a:ea typeface="ＭＳ ゴシック" panose="020B0609070205080204" pitchFamily="49" charset="-128"/>
              </a:rPr>
              <a:t>月</a:t>
            </a:r>
            <a:r>
              <a:rPr lang="ja-JP" altLang="en-US"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2016</a:t>
            </a:r>
            <a:r>
              <a:rPr lang="ja-JP" altLang="en-US" sz="1200" dirty="0" smtClean="0">
                <a:latin typeface="ＭＳ ゴシック" panose="020B0609070205080204" pitchFamily="49" charset="-128"/>
                <a:ea typeface="ＭＳ ゴシック" panose="020B0609070205080204" pitchFamily="49" charset="-128"/>
              </a:rPr>
              <a:t>年</a:t>
            </a:r>
            <a:r>
              <a:rPr lang="en-US" altLang="ja-JP" sz="1200" dirty="0">
                <a:latin typeface="ＭＳ ゴシック" panose="020B0609070205080204" pitchFamily="49" charset="-128"/>
                <a:ea typeface="ＭＳ ゴシック" panose="020B0609070205080204" pitchFamily="49" charset="-128"/>
              </a:rPr>
              <a:t>8</a:t>
            </a:r>
            <a:r>
              <a:rPr lang="ja-JP" altLang="en-US" sz="1200" dirty="0" smtClean="0">
                <a:latin typeface="ＭＳ ゴシック" panose="020B0609070205080204" pitchFamily="49" charset="-128"/>
                <a:ea typeface="ＭＳ ゴシック" panose="020B0609070205080204" pitchFamily="49" charset="-128"/>
              </a:rPr>
              <a:t>月</a:t>
            </a:r>
            <a:endParaRPr lang="en-US" altLang="ja-JP" sz="1200" dirty="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smtClean="0">
                <a:latin typeface="ＭＳ ゴシック" panose="020B0609070205080204" pitchFamily="49" charset="-128"/>
                <a:ea typeface="ＭＳ ゴシック" panose="020B0609070205080204" pitchFamily="49" charset="-128"/>
              </a:rPr>
              <a:t>　ベトナム中部は深刻な洪水災害の常襲地域。本協力は</a:t>
            </a:r>
            <a:r>
              <a:rPr lang="ja-JP" altLang="en-US" sz="1200" dirty="0">
                <a:latin typeface="ＭＳ ゴシック" panose="020B0609070205080204" pitchFamily="49" charset="-128"/>
                <a:ea typeface="ＭＳ ゴシック" panose="020B0609070205080204" pitchFamily="49" charset="-128"/>
              </a:rPr>
              <a:t>、同地域でも災害リスク</a:t>
            </a:r>
            <a:r>
              <a:rPr lang="ja-JP" altLang="en-US" sz="1200" dirty="0" smtClean="0">
                <a:latin typeface="ＭＳ ゴシック" panose="020B0609070205080204" pitchFamily="49" charset="-128"/>
                <a:ea typeface="ＭＳ ゴシック" panose="020B0609070205080204" pitchFamily="49" charset="-128"/>
              </a:rPr>
              <a:t>の特に高い地方省</a:t>
            </a:r>
            <a:r>
              <a:rPr lang="ja-JP" altLang="en-US" sz="1200" dirty="0">
                <a:latin typeface="ＭＳ ゴシック" panose="020B0609070205080204" pitchFamily="49" charset="-128"/>
                <a:ea typeface="ＭＳ ゴシック" panose="020B0609070205080204" pitchFamily="49" charset="-128"/>
              </a:rPr>
              <a:t>を対象</a:t>
            </a:r>
            <a:r>
              <a:rPr lang="ja-JP" altLang="en-US" sz="1200" dirty="0" smtClean="0">
                <a:latin typeface="ＭＳ ゴシック" panose="020B0609070205080204" pitchFamily="49" charset="-128"/>
                <a:ea typeface="ＭＳ ゴシック" panose="020B0609070205080204" pitchFamily="49" charset="-128"/>
              </a:rPr>
              <a:t>に</a:t>
            </a:r>
            <a:r>
              <a:rPr lang="ja-JP" altLang="en-US" sz="1200" dirty="0">
                <a:latin typeface="ＭＳ ゴシック" panose="020B0609070205080204" pitchFamily="49" charset="-128"/>
                <a:ea typeface="ＭＳ ゴシック" panose="020B0609070205080204" pitchFamily="49" charset="-128"/>
              </a:rPr>
              <a:t>，</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smtClean="0">
                <a:latin typeface="ＭＳ ゴシック" panose="020B0609070205080204" pitchFamily="49" charset="-128"/>
                <a:ea typeface="ＭＳ ゴシック" panose="020B0609070205080204" pitchFamily="49" charset="-128"/>
              </a:rPr>
              <a:t>統合</a:t>
            </a:r>
            <a:r>
              <a:rPr lang="ja-JP" altLang="en-US" sz="1200" dirty="0">
                <a:latin typeface="ＭＳ ゴシック" panose="020B0609070205080204" pitchFamily="49" charset="-128"/>
                <a:ea typeface="ＭＳ ゴシック" panose="020B0609070205080204" pitchFamily="49" charset="-128"/>
              </a:rPr>
              <a:t>洪水管理</a:t>
            </a:r>
            <a:r>
              <a:rPr lang="ja-JP" altLang="en-US" sz="1200" dirty="0" smtClean="0">
                <a:latin typeface="ＭＳ ゴシック" panose="020B0609070205080204" pitchFamily="49" charset="-128"/>
                <a:ea typeface="ＭＳ ゴシック" panose="020B0609070205080204" pitchFamily="49" charset="-128"/>
              </a:rPr>
              <a:t>計画の策定・実施、災害予警</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smtClean="0">
                <a:latin typeface="ＭＳ ゴシック" panose="020B0609070205080204" pitchFamily="49" charset="-128"/>
                <a:ea typeface="ＭＳ ゴシック" panose="020B0609070205080204" pitchFamily="49" charset="-128"/>
              </a:rPr>
              <a:t>報・避難体制の強化などを支援している。</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6" name="コンテンツ プレースホルダー 4"/>
          <p:cNvSpPr txBox="1">
            <a:spLocks/>
          </p:cNvSpPr>
          <p:nvPr/>
        </p:nvSpPr>
        <p:spPr>
          <a:xfrm>
            <a:off x="4427984" y="2022816"/>
            <a:ext cx="4614801" cy="2774336"/>
          </a:xfrm>
          <a:prstGeom prst="rect">
            <a:avLst/>
          </a:prstGeom>
          <a:ln w="25400">
            <a:solidFill>
              <a:srgbClr val="99FF66"/>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Font typeface="Arial" panose="020B0604020202020204" pitchFamily="34" charset="0"/>
              <a:buNone/>
            </a:pPr>
            <a:r>
              <a:rPr lang="ja-JP" altLang="en-US" sz="1200" dirty="0">
                <a:latin typeface="ＭＳ ゴシック" panose="020B0609070205080204" pitchFamily="49" charset="-128"/>
                <a:ea typeface="ＭＳ ゴシック" panose="020B0609070205080204" pitchFamily="49" charset="-128"/>
              </a:rPr>
              <a:t>実施</a:t>
            </a:r>
            <a:r>
              <a:rPr lang="ja-JP" altLang="en-US" sz="1200" dirty="0" smtClean="0">
                <a:latin typeface="ＭＳ ゴシック" panose="020B0609070205080204" pitchFamily="49" charset="-128"/>
                <a:ea typeface="ＭＳ ゴシック" panose="020B0609070205080204" pitchFamily="49" charset="-128"/>
              </a:rPr>
              <a:t>期間：</a:t>
            </a:r>
            <a:r>
              <a:rPr lang="en-US" altLang="ja-JP" sz="1200" dirty="0" smtClean="0">
                <a:latin typeface="ＭＳ ゴシック" panose="020B0609070205080204" pitchFamily="49" charset="-128"/>
                <a:ea typeface="ＭＳ ゴシック" panose="020B0609070205080204" pitchFamily="49" charset="-128"/>
              </a:rPr>
              <a:t>2014</a:t>
            </a:r>
            <a:r>
              <a:rPr lang="ja-JP" altLang="en-US" sz="1200" dirty="0" smtClean="0">
                <a:latin typeface="ＭＳ ゴシック" panose="020B0609070205080204" pitchFamily="49" charset="-128"/>
                <a:ea typeface="ＭＳ ゴシック" panose="020B0609070205080204" pitchFamily="49" charset="-128"/>
              </a:rPr>
              <a:t>年</a:t>
            </a:r>
            <a:r>
              <a:rPr lang="en-US" altLang="ja-JP" sz="1200" dirty="0" smtClean="0">
                <a:latin typeface="ＭＳ ゴシック" panose="020B0609070205080204" pitchFamily="49" charset="-128"/>
                <a:ea typeface="ＭＳ ゴシック" panose="020B0609070205080204" pitchFamily="49" charset="-128"/>
              </a:rPr>
              <a:t>1</a:t>
            </a:r>
            <a:r>
              <a:rPr lang="ja-JP" altLang="en-US" sz="1200" dirty="0" smtClean="0">
                <a:latin typeface="ＭＳ ゴシック" panose="020B0609070205080204" pitchFamily="49" charset="-128"/>
                <a:ea typeface="ＭＳ ゴシック" panose="020B0609070205080204" pitchFamily="49" charset="-128"/>
              </a:rPr>
              <a:t>月～</a:t>
            </a:r>
            <a:r>
              <a:rPr lang="en-US" altLang="ja-JP" sz="1200" dirty="0" smtClean="0">
                <a:latin typeface="ＭＳ ゴシック" panose="020B0609070205080204" pitchFamily="49" charset="-128"/>
                <a:ea typeface="ＭＳ ゴシック" panose="020B0609070205080204" pitchFamily="49" charset="-128"/>
              </a:rPr>
              <a:t>2016</a:t>
            </a:r>
            <a:r>
              <a:rPr lang="ja-JP" altLang="en-US" sz="1200" dirty="0" smtClean="0">
                <a:latin typeface="ＭＳ ゴシック" panose="020B0609070205080204" pitchFamily="49" charset="-128"/>
                <a:ea typeface="ＭＳ ゴシック" panose="020B0609070205080204" pitchFamily="49" charset="-128"/>
              </a:rPr>
              <a:t>年</a:t>
            </a:r>
            <a:r>
              <a:rPr lang="en-US" altLang="ja-JP" sz="1200" dirty="0" smtClean="0">
                <a:latin typeface="ＭＳ ゴシック" panose="020B0609070205080204" pitchFamily="49" charset="-128"/>
                <a:ea typeface="ＭＳ ゴシック" panose="020B0609070205080204" pitchFamily="49" charset="-128"/>
              </a:rPr>
              <a:t>3</a:t>
            </a:r>
            <a:r>
              <a:rPr lang="ja-JP" altLang="en-US" sz="1200" dirty="0" smtClean="0">
                <a:latin typeface="ＭＳ ゴシック" panose="020B0609070205080204" pitchFamily="49" charset="-128"/>
                <a:ea typeface="ＭＳ ゴシック" panose="020B0609070205080204" pitchFamily="49" charset="-128"/>
              </a:rPr>
              <a:t>月</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Font typeface="Arial" panose="020B0604020202020204" pitchFamily="34" charset="0"/>
              <a:buNone/>
            </a:pPr>
            <a:r>
              <a:rPr lang="ja-JP" altLang="en-US" sz="1200" dirty="0">
                <a:latin typeface="ＭＳ ゴシック" panose="020B0609070205080204" pitchFamily="49" charset="-128"/>
                <a:ea typeface="ＭＳ ゴシック" panose="020B0609070205080204" pitchFamily="49" charset="-128"/>
              </a:rPr>
              <a:t>　</a:t>
            </a:r>
            <a:r>
              <a:rPr lang="en-US" altLang="ja-JP" sz="1200" dirty="0" smtClean="0">
                <a:latin typeface="ＭＳ ゴシック" panose="020B0609070205080204" pitchFamily="49" charset="-128"/>
                <a:ea typeface="ＭＳ ゴシック" panose="020B0609070205080204" pitchFamily="49" charset="-128"/>
              </a:rPr>
              <a:t>2013</a:t>
            </a:r>
            <a:r>
              <a:rPr lang="ja-JP" altLang="en-US" sz="1200" dirty="0" smtClean="0">
                <a:latin typeface="ＭＳ ゴシック" panose="020B0609070205080204" pitchFamily="49" charset="-128"/>
                <a:ea typeface="ＭＳ ゴシック" panose="020B0609070205080204" pitchFamily="49" charset="-128"/>
              </a:rPr>
              <a:t>年</a:t>
            </a:r>
            <a:r>
              <a:rPr lang="en-US" altLang="ja-JP" sz="1200" dirty="0" smtClean="0">
                <a:latin typeface="ＭＳ ゴシック" panose="020B0609070205080204" pitchFamily="49" charset="-128"/>
                <a:ea typeface="ＭＳ ゴシック" panose="020B0609070205080204" pitchFamily="49" charset="-128"/>
              </a:rPr>
              <a:t>11</a:t>
            </a:r>
            <a:r>
              <a:rPr lang="ja-JP" altLang="en-US" sz="1200" dirty="0" smtClean="0">
                <a:latin typeface="ＭＳ ゴシック" panose="020B0609070205080204" pitchFamily="49" charset="-128"/>
                <a:ea typeface="ＭＳ ゴシック" panose="020B0609070205080204" pitchFamily="49" charset="-128"/>
              </a:rPr>
              <a:t>月にフィリピンを襲った台風ヨランダは未曽有の被害を与えた。本協力では，日本の経験と教訓を活かしつつ，被災地域の早期復旧・復興，</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Font typeface="Arial" panose="020B0604020202020204" pitchFamily="34" charset="0"/>
              <a:buNone/>
            </a:pPr>
            <a:r>
              <a:rPr lang="ja-JP" altLang="en-US" sz="1200" dirty="0" smtClean="0">
                <a:latin typeface="ＭＳ ゴシック" panose="020B0609070205080204" pitchFamily="49" charset="-128"/>
                <a:ea typeface="ＭＳ ゴシック" panose="020B0609070205080204" pitchFamily="49" charset="-128"/>
              </a:rPr>
              <a:t>そして災害により強い</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Font typeface="Arial" panose="020B0604020202020204" pitchFamily="34" charset="0"/>
              <a:buNone/>
            </a:pPr>
            <a:r>
              <a:rPr lang="ja-JP" altLang="en-US" sz="1200" dirty="0" smtClean="0">
                <a:latin typeface="ＭＳ ゴシック" panose="020B0609070205080204" pitchFamily="49" charset="-128"/>
                <a:ea typeface="ＭＳ ゴシック" panose="020B0609070205080204" pitchFamily="49" charset="-128"/>
              </a:rPr>
              <a:t>社会・コミュニティ</a:t>
            </a:r>
            <a:r>
              <a:rPr lang="ja-JP" altLang="en-US" sz="1200" dirty="0" err="1" smtClean="0">
                <a:latin typeface="ＭＳ ゴシック" panose="020B0609070205080204" pitchFamily="49" charset="-128"/>
                <a:ea typeface="ＭＳ ゴシック" panose="020B0609070205080204" pitchFamily="49" charset="-128"/>
              </a:rPr>
              <a:t>づ</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Font typeface="Arial" panose="020B0604020202020204" pitchFamily="34" charset="0"/>
              <a:buNone/>
            </a:pPr>
            <a:r>
              <a:rPr lang="ja-JP" altLang="en-US" sz="1200" dirty="0" smtClean="0">
                <a:latin typeface="ＭＳ ゴシック" panose="020B0609070205080204" pitchFamily="49" charset="-128"/>
                <a:ea typeface="ＭＳ ゴシック" panose="020B0609070205080204" pitchFamily="49" charset="-128"/>
              </a:rPr>
              <a:t>くりのプロセスを包括</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Font typeface="Arial" panose="020B0604020202020204" pitchFamily="34" charset="0"/>
              <a:buNone/>
            </a:pPr>
            <a:r>
              <a:rPr lang="ja-JP" altLang="en-US" sz="1200" dirty="0" smtClean="0">
                <a:latin typeface="ＭＳ ゴシック" panose="020B0609070205080204" pitchFamily="49" charset="-128"/>
                <a:ea typeface="ＭＳ ゴシック" panose="020B0609070205080204" pitchFamily="49" charset="-128"/>
              </a:rPr>
              <a:t>的、シームレスに支援</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Font typeface="Arial" panose="020B0604020202020204" pitchFamily="34" charset="0"/>
              <a:buNone/>
            </a:pPr>
            <a:r>
              <a:rPr lang="ja-JP" altLang="en-US" sz="1200" dirty="0" smtClean="0">
                <a:latin typeface="ＭＳ ゴシック" panose="020B0609070205080204" pitchFamily="49" charset="-128"/>
                <a:ea typeface="ＭＳ ゴシック" panose="020B0609070205080204" pitchFamily="49" charset="-128"/>
              </a:rPr>
              <a:t>している。</a:t>
            </a:r>
            <a:endParaRPr lang="ja-JP" altLang="en-US" sz="1200" dirty="0">
              <a:latin typeface="ＭＳ ゴシック" panose="020B0609070205080204" pitchFamily="49" charset="-128"/>
              <a:ea typeface="ＭＳ ゴシック" panose="020B0609070205080204" pitchFamily="49" charset="-128"/>
            </a:endParaRPr>
          </a:p>
        </p:txBody>
      </p:sp>
      <p:sp>
        <p:nvSpPr>
          <p:cNvPr id="7" name="コンテンツ プレースホルダー 4"/>
          <p:cNvSpPr txBox="1">
            <a:spLocks/>
          </p:cNvSpPr>
          <p:nvPr/>
        </p:nvSpPr>
        <p:spPr>
          <a:xfrm>
            <a:off x="64323" y="2022816"/>
            <a:ext cx="4219643" cy="2774336"/>
          </a:xfrm>
          <a:prstGeom prst="rect">
            <a:avLst/>
          </a:prstGeom>
          <a:ln w="25400">
            <a:solidFill>
              <a:srgbClr val="99FF66"/>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a:buFont typeface="Arial" charset="0"/>
              <a:buNone/>
            </a:pPr>
            <a:endParaRPr lang="en-US" altLang="ja-JP" sz="1200" dirty="0" smtClean="0">
              <a:latin typeface="ＭＳ ゴシック" panose="020B0609070205080204" pitchFamily="49" charset="-128"/>
              <a:ea typeface="ＭＳ ゴシック" panose="020B0609070205080204" pitchFamily="49" charset="-128"/>
            </a:endParaRPr>
          </a:p>
          <a:p>
            <a:pPr>
              <a:buFont typeface="Arial" charset="0"/>
              <a:buNone/>
            </a:pPr>
            <a:r>
              <a:rPr lang="ja-JP" altLang="en-US" sz="1200" dirty="0">
                <a:solidFill>
                  <a:srgbClr val="FF0000"/>
                </a:solidFill>
                <a:latin typeface="ＭＳ ゴシック" panose="020B0609070205080204" pitchFamily="49" charset="-128"/>
                <a:ea typeface="ＭＳ ゴシック" panose="020B0609070205080204" pitchFamily="49" charset="-128"/>
              </a:rPr>
              <a:t>　</a:t>
            </a:r>
            <a:r>
              <a:rPr lang="ja-JP" altLang="en-US" sz="1200" dirty="0" smtClean="0"/>
              <a:t>自然災害</a:t>
            </a:r>
            <a:r>
              <a:rPr lang="ja-JP" altLang="en-US" sz="1200" dirty="0"/>
              <a:t>発生後の復旧段階で発生する資金需要に</a:t>
            </a:r>
            <a:r>
              <a:rPr lang="ja-JP" altLang="en-US" sz="1200" dirty="0" smtClean="0"/>
              <a:t>対し</a:t>
            </a:r>
            <a:r>
              <a:rPr lang="ja-JP" altLang="en-US" sz="1200" dirty="0"/>
              <a:t>，</a:t>
            </a:r>
            <a:r>
              <a:rPr lang="ja-JP" altLang="en-US" sz="1200" dirty="0" smtClean="0"/>
              <a:t>即</a:t>
            </a:r>
            <a:endParaRPr lang="en-US" altLang="ja-JP" sz="1200" dirty="0" smtClean="0"/>
          </a:p>
          <a:p>
            <a:pPr>
              <a:buFont typeface="Arial" charset="0"/>
              <a:buNone/>
            </a:pPr>
            <a:r>
              <a:rPr lang="ja-JP" altLang="en-US" sz="1200" dirty="0" smtClean="0"/>
              <a:t>応した迅速な支援を実施できるよう</a:t>
            </a:r>
            <a:r>
              <a:rPr lang="ja-JP" altLang="en-US" sz="1200" dirty="0"/>
              <a:t>，</a:t>
            </a:r>
            <a:r>
              <a:rPr lang="ja-JP" altLang="en-US" sz="1200" dirty="0" smtClean="0"/>
              <a:t>災害発生に先立ち，融資</a:t>
            </a:r>
            <a:endParaRPr lang="en-US" altLang="ja-JP" sz="1200" dirty="0" smtClean="0"/>
          </a:p>
          <a:p>
            <a:pPr>
              <a:buFont typeface="Arial" charset="0"/>
              <a:buNone/>
            </a:pPr>
            <a:r>
              <a:rPr lang="ja-JP" altLang="en-US" sz="1200" dirty="0" smtClean="0"/>
              <a:t>支援枠</a:t>
            </a:r>
            <a:r>
              <a:rPr lang="ja-JP" altLang="en-US" sz="1200" dirty="0"/>
              <a:t>を合意する</a:t>
            </a:r>
            <a:r>
              <a:rPr lang="ja-JP" altLang="en-US" sz="1200" dirty="0" smtClean="0"/>
              <a:t>プログラム型の借款契約をフィリピン及び</a:t>
            </a:r>
            <a:r>
              <a:rPr lang="ja-JP" altLang="en-US" sz="1200" dirty="0" err="1" smtClean="0"/>
              <a:t>ペ</a:t>
            </a:r>
            <a:endParaRPr lang="en-US" altLang="ja-JP" sz="1200" dirty="0" smtClean="0"/>
          </a:p>
          <a:p>
            <a:pPr>
              <a:buFont typeface="Arial" charset="0"/>
              <a:buNone/>
            </a:pPr>
            <a:r>
              <a:rPr lang="ja-JP" altLang="en-US" sz="1200" dirty="0" smtClean="0"/>
              <a:t>ルー</a:t>
            </a:r>
            <a:r>
              <a:rPr lang="ja-JP" altLang="en-US" sz="1200" dirty="0"/>
              <a:t>との間でそれぞれ</a:t>
            </a:r>
            <a:r>
              <a:rPr lang="ja-JP" altLang="en-US" sz="1200" dirty="0" smtClean="0"/>
              <a:t>締結。</a:t>
            </a:r>
            <a:endParaRPr lang="en-US" altLang="ja-JP" sz="1200" dirty="0" smtClean="0"/>
          </a:p>
          <a:p>
            <a:pPr>
              <a:buFont typeface="Arial" charset="0"/>
              <a:buNone/>
            </a:pPr>
            <a:r>
              <a:rPr lang="ja-JP" altLang="en-US" sz="1200" dirty="0"/>
              <a:t>　</a:t>
            </a:r>
            <a:r>
              <a:rPr lang="ja-JP" altLang="en-US" sz="1200" dirty="0" smtClean="0"/>
              <a:t>本スタンド・バイ借款の</a:t>
            </a:r>
            <a:r>
              <a:rPr lang="ja-JP" altLang="en-US" sz="1200" dirty="0"/>
              <a:t>形成の過程で政策対話を</a:t>
            </a:r>
            <a:r>
              <a:rPr lang="ja-JP" altLang="en-US" sz="1200" dirty="0" smtClean="0"/>
              <a:t>行い，防災</a:t>
            </a:r>
            <a:endParaRPr lang="en-US" altLang="ja-JP" sz="1200" dirty="0" smtClean="0"/>
          </a:p>
          <a:p>
            <a:pPr>
              <a:buFont typeface="Arial" charset="0"/>
              <a:buNone/>
            </a:pPr>
            <a:r>
              <a:rPr lang="ja-JP" altLang="en-US" sz="1200" dirty="0" smtClean="0"/>
              <a:t>強化</a:t>
            </a:r>
            <a:r>
              <a:rPr lang="ja-JP" altLang="en-US" sz="1200" dirty="0"/>
              <a:t>に必要な</a:t>
            </a:r>
            <a:r>
              <a:rPr lang="ja-JP" altLang="en-US" sz="1200" dirty="0" smtClean="0"/>
              <a:t>政策アクションを設定</a:t>
            </a:r>
            <a:endParaRPr lang="en-US" altLang="ja-JP" sz="1200" dirty="0" smtClean="0"/>
          </a:p>
          <a:p>
            <a:pPr>
              <a:buFont typeface="Arial" charset="0"/>
              <a:buNone/>
            </a:pPr>
            <a:r>
              <a:rPr lang="ja-JP" altLang="en-US" sz="1200" dirty="0" smtClean="0"/>
              <a:t>し</a:t>
            </a:r>
            <a:r>
              <a:rPr lang="ja-JP" altLang="en-US" sz="1200" dirty="0"/>
              <a:t>、日本の技術協力を</a:t>
            </a:r>
            <a:r>
              <a:rPr lang="ja-JP" altLang="en-US" sz="1200" dirty="0" smtClean="0"/>
              <a:t>組み合わせて</a:t>
            </a:r>
            <a:endParaRPr lang="en-US" altLang="ja-JP" sz="1200" dirty="0" smtClean="0"/>
          </a:p>
          <a:p>
            <a:pPr>
              <a:buFont typeface="Arial" charset="0"/>
              <a:buNone/>
            </a:pPr>
            <a:r>
              <a:rPr lang="ja-JP" altLang="en-US" sz="1200" dirty="0" smtClean="0"/>
              <a:t>政策アクションの実施を支援している。</a:t>
            </a:r>
            <a:endParaRPr lang="en-US" altLang="ja-JP" sz="1200" dirty="0" smtClean="0"/>
          </a:p>
          <a:p>
            <a:pPr>
              <a:buFont typeface="Arial" charset="0"/>
              <a:buNone/>
            </a:pPr>
            <a:r>
              <a:rPr lang="ja-JP" altLang="en-US" sz="1200" dirty="0" smtClean="0"/>
              <a:t>　フィリピン</a:t>
            </a:r>
            <a:r>
              <a:rPr lang="ja-JP" altLang="en-US" sz="1200" dirty="0"/>
              <a:t>で</a:t>
            </a:r>
            <a:r>
              <a:rPr lang="ja-JP" altLang="en-US" sz="1200" dirty="0" smtClean="0"/>
              <a:t>は</a:t>
            </a:r>
            <a:r>
              <a:rPr lang="ja-JP" altLang="en-US" sz="1200" dirty="0"/>
              <a:t>，</a:t>
            </a:r>
            <a:r>
              <a:rPr lang="en-US" altLang="ja-JP" sz="1200" dirty="0" smtClean="0">
                <a:latin typeface="ＭＳ ゴシック" panose="020B0609070205080204" pitchFamily="49" charset="-128"/>
                <a:ea typeface="ＭＳ ゴシック" panose="020B0609070205080204" pitchFamily="49" charset="-128"/>
              </a:rPr>
              <a:t>2013</a:t>
            </a:r>
            <a:r>
              <a:rPr lang="ja-JP" altLang="en-US" sz="1200" dirty="0" smtClean="0">
                <a:latin typeface="ＭＳ ゴシック" panose="020B0609070205080204" pitchFamily="49" charset="-128"/>
                <a:ea typeface="ＭＳ ゴシック" panose="020B0609070205080204" pitchFamily="49" charset="-128"/>
              </a:rPr>
              <a:t>年</a:t>
            </a:r>
            <a:r>
              <a:rPr lang="en-US" altLang="ja-JP" sz="1200" dirty="0" smtClean="0">
                <a:latin typeface="ＭＳ ゴシック" panose="020B0609070205080204" pitchFamily="49" charset="-128"/>
                <a:ea typeface="ＭＳ ゴシック" panose="020B0609070205080204" pitchFamily="49" charset="-128"/>
              </a:rPr>
              <a:t>11</a:t>
            </a:r>
            <a:r>
              <a:rPr lang="ja-JP" altLang="en-US" sz="1200" dirty="0" smtClean="0">
                <a:latin typeface="ＭＳ ゴシック" panose="020B0609070205080204" pitchFamily="49" charset="-128"/>
                <a:ea typeface="ＭＳ ゴシック" panose="020B0609070205080204" pitchFamily="49" charset="-128"/>
              </a:rPr>
              <a:t>月の台風</a:t>
            </a:r>
            <a:endParaRPr lang="en-US" altLang="ja-JP" sz="1200" dirty="0" smtClean="0">
              <a:latin typeface="ＭＳ ゴシック" panose="020B0609070205080204" pitchFamily="49" charset="-128"/>
              <a:ea typeface="ＭＳ ゴシック" panose="020B0609070205080204" pitchFamily="49" charset="-128"/>
            </a:endParaRPr>
          </a:p>
          <a:p>
            <a:pPr>
              <a:buFont typeface="Arial" charset="0"/>
              <a:buNone/>
            </a:pPr>
            <a:r>
              <a:rPr lang="ja-JP" altLang="en-US" sz="1200" dirty="0" smtClean="0">
                <a:latin typeface="ＭＳ ゴシック" panose="020B0609070205080204" pitchFamily="49" charset="-128"/>
                <a:ea typeface="ＭＳ ゴシック" panose="020B0609070205080204" pitchFamily="49" charset="-128"/>
              </a:rPr>
              <a:t>ヨランダ</a:t>
            </a:r>
            <a:r>
              <a:rPr lang="ja-JP" altLang="en-US" sz="1200" dirty="0">
                <a:latin typeface="ＭＳ ゴシック" panose="020B0609070205080204" pitchFamily="49" charset="-128"/>
                <a:ea typeface="ＭＳ ゴシック" panose="020B0609070205080204" pitchFamily="49" charset="-128"/>
              </a:rPr>
              <a:t>による</a:t>
            </a:r>
            <a:r>
              <a:rPr lang="ja-JP" altLang="en-US" sz="1200" dirty="0" smtClean="0">
                <a:latin typeface="ＭＳ ゴシック" panose="020B0609070205080204" pitchFamily="49" charset="-128"/>
                <a:ea typeface="ＭＳ ゴシック" panose="020B0609070205080204" pitchFamily="49" charset="-128"/>
              </a:rPr>
              <a:t>大災害からの復旧</a:t>
            </a:r>
            <a:endParaRPr lang="en-US" altLang="ja-JP" sz="1200" dirty="0" smtClean="0">
              <a:latin typeface="ＭＳ ゴシック" panose="020B0609070205080204" pitchFamily="49" charset="-128"/>
              <a:ea typeface="ＭＳ ゴシック" panose="020B0609070205080204" pitchFamily="49" charset="-128"/>
            </a:endParaRPr>
          </a:p>
          <a:p>
            <a:pPr>
              <a:buFont typeface="Arial" charset="0"/>
              <a:buNone/>
            </a:pPr>
            <a:r>
              <a:rPr lang="ja-JP" altLang="en-US" sz="1200" dirty="0" smtClean="0">
                <a:latin typeface="ＭＳ ゴシック" panose="020B0609070205080204" pitchFamily="49" charset="-128"/>
                <a:ea typeface="ＭＳ ゴシック" panose="020B0609070205080204" pitchFamily="49" charset="-128"/>
              </a:rPr>
              <a:t>に本</a:t>
            </a:r>
            <a:r>
              <a:rPr lang="ja-JP" altLang="en-US" sz="1200" dirty="0" smtClean="0"/>
              <a:t>借款資金が</a:t>
            </a:r>
            <a:r>
              <a:rPr lang="ja-JP" altLang="en-US" sz="1200" dirty="0"/>
              <a:t>活用</a:t>
            </a:r>
            <a:r>
              <a:rPr lang="ja-JP" altLang="en-US" sz="1200" dirty="0" smtClean="0"/>
              <a:t>されている。</a:t>
            </a:r>
            <a:endParaRPr lang="ja-JP" altLang="en-US" sz="1200" dirty="0"/>
          </a:p>
        </p:txBody>
      </p:sp>
      <p:sp>
        <p:nvSpPr>
          <p:cNvPr id="8" name="タイトル 3"/>
          <p:cNvSpPr>
            <a:spLocks noGrp="1"/>
          </p:cNvSpPr>
          <p:nvPr>
            <p:ph type="title"/>
          </p:nvPr>
        </p:nvSpPr>
        <p:spPr>
          <a:xfrm>
            <a:off x="0" y="0"/>
            <a:ext cx="9144000" cy="548680"/>
          </a:xfrm>
          <a:solidFill>
            <a:srgbClr val="00B050"/>
          </a:solidFill>
          <a:scene3d>
            <a:camera prst="orthographicFront"/>
            <a:lightRig rig="threePt" dir="t"/>
          </a:scene3d>
          <a:sp3d>
            <a:bevelT w="165100" prst="coolSlant"/>
          </a:sp3d>
        </p:spPr>
        <p:txBody>
          <a:bodyPr>
            <a:noAutofit/>
          </a:bodyPr>
          <a:lstStyle/>
          <a:p>
            <a:r>
              <a:rPr kumimoji="1" lang="ja-JP" altLang="en-US" sz="3600" dirty="0" smtClean="0">
                <a:solidFill>
                  <a:schemeClr val="bg1"/>
                </a:solidFill>
              </a:rPr>
              <a:t>４．防災支援</a:t>
            </a:r>
            <a:endParaRPr kumimoji="1" lang="ja-JP" altLang="en-US" sz="3600" dirty="0">
              <a:solidFill>
                <a:schemeClr val="bg1"/>
              </a:solidFill>
            </a:endParaRPr>
          </a:p>
        </p:txBody>
      </p:sp>
      <p:sp>
        <p:nvSpPr>
          <p:cNvPr id="9" name="正方形/長方形 8"/>
          <p:cNvSpPr/>
          <p:nvPr/>
        </p:nvSpPr>
        <p:spPr>
          <a:xfrm>
            <a:off x="67400" y="620688"/>
            <a:ext cx="8975384" cy="648072"/>
          </a:xfrm>
          <a:prstGeom prst="rect">
            <a:avLst/>
          </a:prstGeom>
          <a:solidFill>
            <a:schemeClr val="accent5">
              <a:lumMod val="20000"/>
              <a:lumOff val="80000"/>
            </a:schemeClr>
          </a:solidFill>
          <a:ln w="95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000" dirty="0" smtClean="0">
                <a:solidFill>
                  <a:schemeClr val="tx1"/>
                </a:solidFill>
                <a:latin typeface="ＭＳ ゴシック" panose="020B0609070205080204" pitchFamily="49" charset="-128"/>
                <a:ea typeface="ＭＳ ゴシック" panose="020B0609070205080204" pitchFamily="49" charset="-128"/>
              </a:rPr>
              <a:t>ハード・ソフト両面からの防災能力の強化，迅速な復旧の支援。</a:t>
            </a:r>
            <a:endParaRPr kumimoji="1" lang="en-US" altLang="ja-JP" sz="10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000" dirty="0">
                <a:solidFill>
                  <a:schemeClr val="tx1"/>
                </a:solidFill>
                <a:latin typeface="ＭＳ ゴシック" panose="020B0609070205080204" pitchFamily="49" charset="-128"/>
                <a:ea typeface="ＭＳ ゴシック" panose="020B0609070205080204" pitchFamily="49" charset="-128"/>
              </a:rPr>
              <a:t>　</a:t>
            </a:r>
            <a:r>
              <a:rPr lang="ja-JP" altLang="en-US" sz="1000" dirty="0" smtClean="0">
                <a:solidFill>
                  <a:schemeClr val="tx1"/>
                </a:solidFill>
                <a:latin typeface="ＭＳ ゴシック" panose="020B0609070205080204" pitchFamily="49" charset="-128"/>
                <a:ea typeface="ＭＳ ゴシック" panose="020B0609070205080204" pitchFamily="49" charset="-128"/>
              </a:rPr>
              <a:t>✓災害対策　　✓災害復旧スタンド・バイ円借款　等</a:t>
            </a:r>
            <a:endParaRPr lang="en-US" altLang="ja-JP" sz="1000" dirty="0" smtClean="0">
              <a:solidFill>
                <a:schemeClr val="tx1"/>
              </a:solidFill>
              <a:latin typeface="ＭＳ ゴシック" panose="020B0609070205080204" pitchFamily="49" charset="-128"/>
              <a:ea typeface="ＭＳ ゴシック" panose="020B0609070205080204" pitchFamily="49" charset="-128"/>
            </a:endParaRPr>
          </a:p>
          <a:p>
            <a:pPr marL="171450" indent="-171450">
              <a:lnSpc>
                <a:spcPct val="150000"/>
              </a:lnSpc>
              <a:buFont typeface="Wingdings" panose="05000000000000000000" pitchFamily="2" charset="2"/>
              <a:buChar char="Ø"/>
            </a:pPr>
            <a:r>
              <a:rPr lang="ja-JP" altLang="en-US" sz="1000" dirty="0" smtClean="0">
                <a:solidFill>
                  <a:schemeClr val="tx1"/>
                </a:solidFill>
                <a:latin typeface="ＭＳ ゴシック" panose="020B0609070205080204" pitchFamily="49" charset="-128"/>
                <a:ea typeface="ＭＳ ゴシック" panose="020B0609070205080204" pitchFamily="49" charset="-128"/>
              </a:rPr>
              <a:t>第３回</a:t>
            </a:r>
            <a:r>
              <a:rPr lang="ja-JP" altLang="en-US" sz="1000" dirty="0">
                <a:solidFill>
                  <a:schemeClr val="tx1"/>
                </a:solidFill>
                <a:latin typeface="ＭＳ ゴシック" panose="020B0609070205080204" pitchFamily="49" charset="-128"/>
                <a:ea typeface="ＭＳ ゴシック" panose="020B0609070205080204" pitchFamily="49" charset="-128"/>
              </a:rPr>
              <a:t>国連防災世界会議（</a:t>
            </a:r>
            <a:r>
              <a:rPr lang="en-US" altLang="ja-JP" sz="1000" dirty="0">
                <a:solidFill>
                  <a:schemeClr val="tx1"/>
                </a:solidFill>
                <a:latin typeface="ＭＳ ゴシック" panose="020B0609070205080204" pitchFamily="49" charset="-128"/>
                <a:ea typeface="ＭＳ ゴシック" panose="020B0609070205080204" pitchFamily="49" charset="-128"/>
              </a:rPr>
              <a:t>2015</a:t>
            </a:r>
            <a:r>
              <a:rPr lang="ja-JP" altLang="en-US" sz="1000" dirty="0">
                <a:solidFill>
                  <a:schemeClr val="tx1"/>
                </a:solidFill>
                <a:latin typeface="ＭＳ ゴシック" panose="020B0609070205080204" pitchFamily="49" charset="-128"/>
                <a:ea typeface="ＭＳ ゴシック" panose="020B0609070205080204" pitchFamily="49" charset="-128"/>
              </a:rPr>
              <a:t>年</a:t>
            </a:r>
            <a:r>
              <a:rPr lang="en-US" altLang="ja-JP" sz="1000" dirty="0">
                <a:solidFill>
                  <a:schemeClr val="tx1"/>
                </a:solidFill>
                <a:latin typeface="ＭＳ ゴシック" panose="020B0609070205080204" pitchFamily="49" charset="-128"/>
                <a:ea typeface="ＭＳ ゴシック" panose="020B0609070205080204" pitchFamily="49" charset="-128"/>
              </a:rPr>
              <a:t>3</a:t>
            </a:r>
            <a:r>
              <a:rPr lang="ja-JP" altLang="en-US" sz="1000" dirty="0">
                <a:solidFill>
                  <a:schemeClr val="tx1"/>
                </a:solidFill>
                <a:latin typeface="ＭＳ ゴシック" panose="020B0609070205080204" pitchFamily="49" charset="-128"/>
                <a:ea typeface="ＭＳ ゴシック" panose="020B0609070205080204" pitchFamily="49" charset="-128"/>
              </a:rPr>
              <a:t>月，仙台）をホストし</a:t>
            </a:r>
            <a:r>
              <a:rPr lang="ja-JP" altLang="en-US" sz="1000" dirty="0" smtClean="0">
                <a:solidFill>
                  <a:schemeClr val="tx1"/>
                </a:solidFill>
                <a:latin typeface="ＭＳ ゴシック" panose="020B0609070205080204" pitchFamily="49" charset="-128"/>
                <a:ea typeface="ＭＳ ゴシック" panose="020B0609070205080204" pitchFamily="49" charset="-128"/>
              </a:rPr>
              <a:t>，「兵庫行動枠組」の後継枠組みの策定</a:t>
            </a:r>
            <a:r>
              <a:rPr lang="ja-JP" altLang="en-US" sz="1000" dirty="0">
                <a:solidFill>
                  <a:schemeClr val="tx1"/>
                </a:solidFill>
                <a:latin typeface="ＭＳ ゴシック" panose="020B0609070205080204" pitchFamily="49" charset="-128"/>
                <a:ea typeface="ＭＳ ゴシック" panose="020B0609070205080204" pitchFamily="49" charset="-128"/>
              </a:rPr>
              <a:t>に貢献</a:t>
            </a:r>
            <a:r>
              <a:rPr lang="ja-JP" altLang="en-US" sz="10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000" dirty="0">
              <a:solidFill>
                <a:schemeClr val="tx1"/>
              </a:solidFill>
              <a:latin typeface="ＭＳ ゴシック" panose="020B0609070205080204" pitchFamily="49" charset="-128"/>
              <a:ea typeface="ＭＳ ゴシック" panose="020B0609070205080204" pitchFamily="49" charset="-128"/>
            </a:endParaRPr>
          </a:p>
        </p:txBody>
      </p:sp>
      <p:sp>
        <p:nvSpPr>
          <p:cNvPr id="2" name="正方形/長方形 1"/>
          <p:cNvSpPr/>
          <p:nvPr/>
        </p:nvSpPr>
        <p:spPr>
          <a:xfrm>
            <a:off x="5583040" y="5877272"/>
            <a:ext cx="222122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山形 18"/>
          <p:cNvSpPr/>
          <p:nvPr/>
        </p:nvSpPr>
        <p:spPr>
          <a:xfrm>
            <a:off x="69427" y="1356894"/>
            <a:ext cx="3979790" cy="360040"/>
          </a:xfrm>
          <a:prstGeom prst="chevron">
            <a:avLst/>
          </a:prstGeom>
          <a:gradFill flip="none" rotWithShape="1">
            <a:gsLst>
              <a:gs pos="0">
                <a:schemeClr val="accent4">
                  <a:lumMod val="60000"/>
                  <a:lumOff val="40000"/>
                </a:schemeClr>
              </a:gs>
              <a:gs pos="50000">
                <a:schemeClr val="accent4">
                  <a:lumMod val="40000"/>
                  <a:lumOff val="60000"/>
                </a:schemeClr>
              </a:gs>
              <a:gs pos="100000">
                <a:schemeClr val="accent4">
                  <a:lumMod val="20000"/>
                  <a:lumOff val="80000"/>
                </a:schemeClr>
              </a:gs>
            </a:gsLst>
            <a:lin ang="0" scaled="1"/>
            <a:tileRect/>
          </a:gradFill>
          <a:ln w="158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rPr>
              <a:t>防災支援の事例</a:t>
            </a:r>
            <a:endParaRPr lang="ja-JP" altLang="en-US" sz="1200" b="1" dirty="0">
              <a:solidFill>
                <a:schemeClr val="tx1"/>
              </a:solidFill>
            </a:endParaRPr>
          </a:p>
        </p:txBody>
      </p:sp>
      <p:sp>
        <p:nvSpPr>
          <p:cNvPr id="20" name="角丸四角形 19"/>
          <p:cNvSpPr/>
          <p:nvPr/>
        </p:nvSpPr>
        <p:spPr>
          <a:xfrm>
            <a:off x="2341135" y="4875353"/>
            <a:ext cx="3952603" cy="355984"/>
          </a:xfrm>
          <a:prstGeom prst="roundRect">
            <a:avLst/>
          </a:prstGeom>
          <a:solidFill>
            <a:srgbClr val="CCFFCC"/>
          </a:solidFill>
          <a:ln w="15875">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事例③：災害に強い社会づくりプロジェクト（フェーズ２）</a:t>
            </a:r>
            <a:endParaRPr kumimoji="1" lang="en-US" altLang="ja-JP" sz="1200" dirty="0" smtClean="0">
              <a:solidFill>
                <a:schemeClr val="tx1"/>
              </a:solidFill>
            </a:endParaRPr>
          </a:p>
          <a:p>
            <a:r>
              <a:rPr kumimoji="1" lang="ja-JP" altLang="en-US" sz="1200" dirty="0" smtClean="0">
                <a:solidFill>
                  <a:schemeClr val="tx1"/>
                </a:solidFill>
              </a:rPr>
              <a:t>（ベトナム）</a:t>
            </a:r>
            <a:endParaRPr lang="en-US" altLang="ja-JP" sz="1200" dirty="0">
              <a:solidFill>
                <a:schemeClr val="tx1"/>
              </a:solidFill>
              <a:latin typeface="+mn-ea"/>
            </a:endParaRPr>
          </a:p>
        </p:txBody>
      </p:sp>
      <p:sp>
        <p:nvSpPr>
          <p:cNvPr id="21" name="角丸四角形 20"/>
          <p:cNvSpPr/>
          <p:nvPr/>
        </p:nvSpPr>
        <p:spPr>
          <a:xfrm>
            <a:off x="4717348" y="1844824"/>
            <a:ext cx="3952604" cy="355984"/>
          </a:xfrm>
          <a:prstGeom prst="roundRect">
            <a:avLst/>
          </a:prstGeom>
          <a:solidFill>
            <a:srgbClr val="CCFFCC"/>
          </a:solidFill>
          <a:ln w="15875">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事例②：台風ヨランダ災害緊急復旧復興支援</a:t>
            </a:r>
            <a:endParaRPr kumimoji="1" lang="en-US" altLang="ja-JP" sz="1200" dirty="0" smtClean="0">
              <a:solidFill>
                <a:schemeClr val="tx1"/>
              </a:solidFill>
            </a:endParaRPr>
          </a:p>
          <a:p>
            <a:r>
              <a:rPr kumimoji="1" lang="ja-JP" altLang="en-US" sz="1200" dirty="0" smtClean="0">
                <a:solidFill>
                  <a:schemeClr val="tx1"/>
                </a:solidFill>
              </a:rPr>
              <a:t>プロジェクト（フィリピン）</a:t>
            </a:r>
            <a:endParaRPr lang="en-US" altLang="ja-JP" sz="1200" dirty="0">
              <a:solidFill>
                <a:schemeClr val="tx1"/>
              </a:solidFill>
              <a:latin typeface="+mn-ea"/>
            </a:endParaRPr>
          </a:p>
        </p:txBody>
      </p:sp>
      <p:sp>
        <p:nvSpPr>
          <p:cNvPr id="22" name="角丸四角形 21"/>
          <p:cNvSpPr/>
          <p:nvPr/>
        </p:nvSpPr>
        <p:spPr>
          <a:xfrm>
            <a:off x="214254" y="1832856"/>
            <a:ext cx="3956425" cy="355984"/>
          </a:xfrm>
          <a:prstGeom prst="roundRect">
            <a:avLst/>
          </a:prstGeom>
          <a:solidFill>
            <a:srgbClr val="CCFFCC"/>
          </a:solidFill>
          <a:ln w="15875">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事例①：災害復旧スタンド・バイ借款（フィリピン，ペルー）</a:t>
            </a:r>
            <a:endParaRPr lang="en-US" altLang="ja-JP" sz="1200" dirty="0">
              <a:solidFill>
                <a:schemeClr val="tx1"/>
              </a:solidFill>
              <a:latin typeface="+mn-ea"/>
            </a:endParaRPr>
          </a:p>
        </p:txBody>
      </p:sp>
      <p:sp>
        <p:nvSpPr>
          <p:cNvPr id="27" name="スライド番号プレースホルダー 26"/>
          <p:cNvSpPr>
            <a:spLocks noGrp="1"/>
          </p:cNvSpPr>
          <p:nvPr>
            <p:ph type="sldNum" sz="quarter" idx="12"/>
          </p:nvPr>
        </p:nvSpPr>
        <p:spPr>
          <a:xfrm>
            <a:off x="6920911" y="6464647"/>
            <a:ext cx="2133600" cy="365125"/>
          </a:xfrm>
        </p:spPr>
        <p:txBody>
          <a:bodyPr/>
          <a:lstStyle/>
          <a:p>
            <a:fld id="{4983C853-3FB3-410A-A0B8-16E77273A7C1}" type="slidenum">
              <a:rPr kumimoji="1" lang="ja-JP" altLang="en-US" smtClean="0"/>
              <a:t>5</a:t>
            </a:fld>
            <a:endParaRPr kumimoji="1" lang="ja-JP" altLang="en-US" dirty="0"/>
          </a:p>
        </p:txBody>
      </p:sp>
      <p:pic>
        <p:nvPicPr>
          <p:cNvPr id="28" name="Picture 2" descr="【写真】"/>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65976" y="3033787"/>
            <a:ext cx="1163928" cy="11639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7580036" y="4221087"/>
            <a:ext cx="1279549" cy="461665"/>
          </a:xfrm>
          <a:prstGeom prst="rect">
            <a:avLst/>
          </a:prstGeom>
        </p:spPr>
        <p:txBody>
          <a:bodyPr wrap="square">
            <a:spAutoFit/>
          </a:bodyPr>
          <a:lstStyle/>
          <a:p>
            <a:r>
              <a:rPr lang="ja-JP" altLang="en-US" sz="800" b="1" dirty="0" smtClean="0">
                <a:latin typeface="ＭＳ ゴシック" panose="020B0609070205080204" pitchFamily="49" charset="-128"/>
                <a:ea typeface="ＭＳ ゴシック" panose="020B0609070205080204" pitchFamily="49" charset="-128"/>
              </a:rPr>
              <a:t>同小学校内で大きな</a:t>
            </a:r>
            <a:endParaRPr lang="en-US" altLang="ja-JP" sz="800" b="1" dirty="0" smtClean="0">
              <a:latin typeface="ＭＳ ゴシック" panose="020B0609070205080204" pitchFamily="49" charset="-128"/>
              <a:ea typeface="ＭＳ ゴシック" panose="020B0609070205080204" pitchFamily="49" charset="-128"/>
            </a:endParaRPr>
          </a:p>
          <a:p>
            <a:r>
              <a:rPr lang="ja-JP" altLang="en-US" sz="800" b="1" dirty="0" smtClean="0">
                <a:latin typeface="ＭＳ ゴシック" panose="020B0609070205080204" pitchFamily="49" charset="-128"/>
                <a:ea typeface="ＭＳ ゴシック" panose="020B0609070205080204" pitchFamily="49" charset="-128"/>
              </a:rPr>
              <a:t>被害</a:t>
            </a:r>
            <a:r>
              <a:rPr lang="ja-JP" altLang="en-US" sz="800" b="1" dirty="0">
                <a:latin typeface="ＭＳ ゴシック" panose="020B0609070205080204" pitchFamily="49" charset="-128"/>
                <a:ea typeface="ＭＳ ゴシック" panose="020B0609070205080204" pitchFamily="49" charset="-128"/>
              </a:rPr>
              <a:t>が</a:t>
            </a:r>
            <a:r>
              <a:rPr lang="ja-JP" altLang="en-US" sz="800" b="1" dirty="0" smtClean="0">
                <a:latin typeface="ＭＳ ゴシック" panose="020B0609070205080204" pitchFamily="49" charset="-128"/>
                <a:ea typeface="ＭＳ ゴシック" panose="020B0609070205080204" pitchFamily="49" charset="-128"/>
              </a:rPr>
              <a:t>なかった</a:t>
            </a:r>
            <a:endParaRPr lang="en-US" altLang="ja-JP" sz="800" b="1" dirty="0" smtClean="0">
              <a:latin typeface="ＭＳ ゴシック" panose="020B0609070205080204" pitchFamily="49" charset="-128"/>
              <a:ea typeface="ＭＳ ゴシック" panose="020B0609070205080204" pitchFamily="49" charset="-128"/>
            </a:endParaRPr>
          </a:p>
          <a:p>
            <a:r>
              <a:rPr lang="ja-JP" altLang="en-US" sz="800" b="1" dirty="0" smtClean="0">
                <a:latin typeface="ＭＳ ゴシック" panose="020B0609070205080204" pitchFamily="49" charset="-128"/>
                <a:ea typeface="ＭＳ ゴシック" panose="020B0609070205080204" pitchFamily="49" charset="-128"/>
              </a:rPr>
              <a:t>「</a:t>
            </a:r>
            <a:r>
              <a:rPr lang="en-US" altLang="ja-JP" sz="800" b="1" dirty="0">
                <a:latin typeface="ＭＳ ゴシック" panose="020B0609070205080204" pitchFamily="49" charset="-128"/>
                <a:ea typeface="ＭＳ ゴシック" panose="020B0609070205080204" pitchFamily="49" charset="-128"/>
              </a:rPr>
              <a:t>JICA</a:t>
            </a:r>
            <a:r>
              <a:rPr lang="ja-JP" altLang="en-US" sz="800" b="1" dirty="0">
                <a:latin typeface="ＭＳ ゴシック" panose="020B0609070205080204" pitchFamily="49" charset="-128"/>
                <a:ea typeface="ＭＳ ゴシック" panose="020B0609070205080204" pitchFamily="49" charset="-128"/>
              </a:rPr>
              <a:t>ビルディング」</a:t>
            </a:r>
          </a:p>
        </p:txBody>
      </p:sp>
      <p:pic>
        <p:nvPicPr>
          <p:cNvPr id="29" name="Picture 4" descr="【写真】"/>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64653" y="3036144"/>
            <a:ext cx="1161571" cy="11615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6082590" y="4224738"/>
            <a:ext cx="1325696" cy="461665"/>
          </a:xfrm>
          <a:prstGeom prst="rect">
            <a:avLst/>
          </a:prstGeom>
        </p:spPr>
        <p:txBody>
          <a:bodyPr wrap="square">
            <a:spAutoFit/>
          </a:bodyPr>
          <a:lstStyle/>
          <a:p>
            <a:r>
              <a:rPr lang="ja-JP" altLang="en-US" sz="800" b="1" dirty="0">
                <a:latin typeface="ＭＳ ゴシック" panose="020B0609070205080204" pitchFamily="49" charset="-128"/>
                <a:ea typeface="ＭＳ ゴシック" panose="020B0609070205080204" pitchFamily="49" charset="-128"/>
              </a:rPr>
              <a:t>サマール島</a:t>
            </a:r>
            <a:r>
              <a:rPr lang="ja-JP" altLang="en-US" sz="800" b="1" dirty="0" smtClean="0">
                <a:latin typeface="ＭＳ ゴシック" panose="020B0609070205080204" pitchFamily="49" charset="-128"/>
                <a:ea typeface="ＭＳ ゴシック" panose="020B0609070205080204" pitchFamily="49" charset="-128"/>
              </a:rPr>
              <a:t>の小学校。</a:t>
            </a:r>
            <a:endParaRPr lang="en-US" altLang="ja-JP" sz="800" b="1" dirty="0" smtClean="0">
              <a:latin typeface="ＭＳ ゴシック" panose="020B0609070205080204" pitchFamily="49" charset="-128"/>
              <a:ea typeface="ＭＳ ゴシック" panose="020B0609070205080204" pitchFamily="49" charset="-128"/>
            </a:endParaRPr>
          </a:p>
          <a:p>
            <a:r>
              <a:rPr lang="ja-JP" altLang="en-US" sz="800" b="1" dirty="0" smtClean="0">
                <a:latin typeface="ＭＳ ゴシック" panose="020B0609070205080204" pitchFamily="49" charset="-128"/>
                <a:ea typeface="ＭＳ ゴシック" panose="020B0609070205080204" pitchFamily="49" charset="-128"/>
              </a:rPr>
              <a:t>強風</a:t>
            </a:r>
            <a:r>
              <a:rPr lang="ja-JP" altLang="en-US" sz="800" b="1" dirty="0">
                <a:latin typeface="ＭＳ ゴシック" panose="020B0609070205080204" pitchFamily="49" charset="-128"/>
                <a:ea typeface="ＭＳ ゴシック" panose="020B0609070205080204" pitchFamily="49" charset="-128"/>
              </a:rPr>
              <a:t>による被害</a:t>
            </a:r>
            <a:r>
              <a:rPr lang="ja-JP" altLang="en-US" sz="800" b="1" dirty="0" smtClean="0">
                <a:latin typeface="ＭＳ ゴシック" panose="020B0609070205080204" pitchFamily="49" charset="-128"/>
                <a:ea typeface="ＭＳ ゴシック" panose="020B0609070205080204" pitchFamily="49" charset="-128"/>
              </a:rPr>
              <a:t>で跡形も</a:t>
            </a:r>
            <a:endParaRPr lang="en-US" altLang="ja-JP" sz="800" b="1" dirty="0" smtClean="0">
              <a:latin typeface="ＭＳ ゴシック" panose="020B0609070205080204" pitchFamily="49" charset="-128"/>
              <a:ea typeface="ＭＳ ゴシック" panose="020B0609070205080204" pitchFamily="49" charset="-128"/>
            </a:endParaRPr>
          </a:p>
          <a:p>
            <a:r>
              <a:rPr lang="ja-JP" altLang="en-US" sz="800" b="1" dirty="0" smtClean="0">
                <a:latin typeface="ＭＳ ゴシック" panose="020B0609070205080204" pitchFamily="49" charset="-128"/>
                <a:ea typeface="ＭＳ ゴシック" panose="020B0609070205080204" pitchFamily="49" charset="-128"/>
              </a:rPr>
              <a:t>ない</a:t>
            </a:r>
            <a:r>
              <a:rPr lang="ja-JP" altLang="en-US" sz="800" b="1" dirty="0">
                <a:latin typeface="ＭＳ ゴシック" panose="020B0609070205080204" pitchFamily="49" charset="-128"/>
                <a:ea typeface="ＭＳ ゴシック" panose="020B0609070205080204" pitchFamily="49" charset="-128"/>
              </a:rPr>
              <a:t>校舎</a:t>
            </a:r>
          </a:p>
        </p:txBody>
      </p:sp>
      <p:pic>
        <p:nvPicPr>
          <p:cNvPr id="3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48064" y="5737516"/>
            <a:ext cx="1394673" cy="9441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5" descr="説明: images (8)"/>
          <p:cNvPicPr>
            <a:picLocks noGrp="1"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42327" y="3615751"/>
            <a:ext cx="1542465" cy="10706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344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4"/>
          <p:cNvSpPr txBox="1">
            <a:spLocks/>
          </p:cNvSpPr>
          <p:nvPr/>
        </p:nvSpPr>
        <p:spPr>
          <a:xfrm>
            <a:off x="80381" y="3573016"/>
            <a:ext cx="8942569" cy="3168352"/>
          </a:xfrm>
          <a:prstGeom prst="rect">
            <a:avLst/>
          </a:prstGeom>
          <a:ln w="25400">
            <a:solidFill>
              <a:srgbClr val="FFCC99"/>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ja-JP" altLang="en-US" sz="1200" dirty="0">
              <a:latin typeface="ＭＳ ゴシック" panose="020B0609070205080204" pitchFamily="49" charset="-128"/>
              <a:ea typeface="ＭＳ ゴシック" panose="020B0609070205080204" pitchFamily="49" charset="-128"/>
            </a:endParaRPr>
          </a:p>
        </p:txBody>
      </p:sp>
      <p:sp>
        <p:nvSpPr>
          <p:cNvPr id="81" name="コンテンツ プレースホルダー 4"/>
          <p:cNvSpPr txBox="1">
            <a:spLocks/>
          </p:cNvSpPr>
          <p:nvPr/>
        </p:nvSpPr>
        <p:spPr>
          <a:xfrm>
            <a:off x="80381" y="1220530"/>
            <a:ext cx="8946387" cy="2113564"/>
          </a:xfrm>
          <a:prstGeom prst="rect">
            <a:avLst/>
          </a:prstGeom>
          <a:ln w="25400">
            <a:solidFill>
              <a:srgbClr val="FFCC99"/>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ja-JP" altLang="en-US" sz="1200" dirty="0">
              <a:latin typeface="ＭＳ ゴシック" panose="020B0609070205080204" pitchFamily="49" charset="-128"/>
              <a:ea typeface="ＭＳ ゴシック" panose="020B0609070205080204" pitchFamily="49" charset="-128"/>
            </a:endParaRPr>
          </a:p>
        </p:txBody>
      </p:sp>
      <p:sp>
        <p:nvSpPr>
          <p:cNvPr id="52" name="テキスト ボックス 51"/>
          <p:cNvSpPr txBox="1"/>
          <p:nvPr/>
        </p:nvSpPr>
        <p:spPr>
          <a:xfrm>
            <a:off x="171031" y="1395102"/>
            <a:ext cx="4338046" cy="1938992"/>
          </a:xfrm>
          <a:prstGeom prst="rect">
            <a:avLst/>
          </a:prstGeom>
          <a:noFill/>
        </p:spPr>
        <p:txBody>
          <a:bodyPr wrap="square" rtlCol="0">
            <a:spAutoFit/>
          </a:bodyPr>
          <a:lstStyle/>
          <a:p>
            <a:r>
              <a:rPr lang="ja-JP" altLang="en-US" sz="1200" dirty="0" smtClean="0">
                <a:latin typeface="ＭＳ ゴシック" panose="020B0609070205080204" pitchFamily="49" charset="-128"/>
                <a:ea typeface="ＭＳ ゴシック" panose="020B0609070205080204" pitchFamily="49" charset="-128"/>
              </a:rPr>
              <a:t>　</a:t>
            </a:r>
            <a:r>
              <a:rPr lang="ja-JP" altLang="en-US" sz="1200" dirty="0">
                <a:latin typeface="ＭＳ ゴシック" panose="020B0609070205080204" pitchFamily="49" charset="-128"/>
                <a:ea typeface="ＭＳ ゴシック" panose="020B0609070205080204" pitchFamily="49" charset="-128"/>
              </a:rPr>
              <a:t>全球気候モデルにより，</a:t>
            </a:r>
            <a:r>
              <a:rPr lang="en-US" altLang="ja-JP" sz="1200" dirty="0">
                <a:latin typeface="ＭＳ ゴシック" panose="020B0609070205080204" pitchFamily="49" charset="-128"/>
                <a:ea typeface="ＭＳ ゴシック" panose="020B0609070205080204" pitchFamily="49" charset="-128"/>
              </a:rPr>
              <a:t>IPCC</a:t>
            </a:r>
            <a:r>
              <a:rPr lang="ja-JP" altLang="en-US" sz="1200" dirty="0">
                <a:latin typeface="ＭＳ ゴシック" panose="020B0609070205080204" pitchFamily="49" charset="-128"/>
                <a:ea typeface="ＭＳ ゴシック" panose="020B0609070205080204" pitchFamily="49" charset="-128"/>
              </a:rPr>
              <a:t>第</a:t>
            </a:r>
            <a:r>
              <a:rPr lang="en-US" altLang="ja-JP" sz="1200" dirty="0">
                <a:latin typeface="ＭＳ ゴシック" panose="020B0609070205080204" pitchFamily="49" charset="-128"/>
                <a:ea typeface="ＭＳ ゴシック" panose="020B0609070205080204" pitchFamily="49" charset="-128"/>
              </a:rPr>
              <a:t>5</a:t>
            </a:r>
            <a:r>
              <a:rPr lang="ja-JP" altLang="en-US" sz="1200" dirty="0">
                <a:latin typeface="ＭＳ ゴシック" panose="020B0609070205080204" pitchFamily="49" charset="-128"/>
                <a:ea typeface="ＭＳ ゴシック" panose="020B0609070205080204" pitchFamily="49" charset="-128"/>
              </a:rPr>
              <a:t>次評価報告書に</a:t>
            </a:r>
            <a:r>
              <a:rPr lang="ja-JP" altLang="en-US" sz="1200" dirty="0" smtClean="0">
                <a:latin typeface="ＭＳ ゴシック" panose="020B0609070205080204" pitchFamily="49" charset="-128"/>
                <a:ea typeface="ＭＳ ゴシック" panose="020B0609070205080204" pitchFamily="49" charset="-128"/>
              </a:rPr>
              <a:t>おけるシナリオ</a:t>
            </a:r>
            <a:r>
              <a:rPr lang="ja-JP" altLang="en-US" sz="1200" dirty="0">
                <a:latin typeface="ＭＳ ゴシック" panose="020B0609070205080204" pitchFamily="49" charset="-128"/>
                <a:ea typeface="ＭＳ ゴシック" panose="020B0609070205080204" pitchFamily="49" charset="-128"/>
              </a:rPr>
              <a:t>に基づく将来予測と現在</a:t>
            </a:r>
            <a:r>
              <a:rPr lang="ja-JP" altLang="en-US" sz="1200" dirty="0" smtClean="0">
                <a:latin typeface="ＭＳ ゴシック" panose="020B0609070205080204" pitchFamily="49" charset="-128"/>
                <a:ea typeface="ＭＳ ゴシック" panose="020B0609070205080204" pitchFamily="49" charset="-128"/>
              </a:rPr>
              <a:t>気候を</a:t>
            </a:r>
            <a:r>
              <a:rPr lang="ja-JP" altLang="en-US" sz="1200" dirty="0">
                <a:latin typeface="ＭＳ ゴシック" panose="020B0609070205080204" pitchFamily="49" charset="-128"/>
                <a:ea typeface="ＭＳ ゴシック" panose="020B0609070205080204" pitchFamily="49" charset="-128"/>
              </a:rPr>
              <a:t>計算</a:t>
            </a:r>
            <a:r>
              <a:rPr lang="ja-JP" altLang="en-US" sz="1200" dirty="0" smtClean="0">
                <a:latin typeface="ＭＳ ゴシック" panose="020B0609070205080204" pitchFamily="49" charset="-128"/>
                <a:ea typeface="ＭＳ ゴシック" panose="020B0609070205080204" pitchFamily="49" charset="-128"/>
              </a:rPr>
              <a:t>。</a:t>
            </a:r>
            <a:endParaRPr lang="en-US" altLang="ja-JP" sz="1200" dirty="0" smtClean="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これらの計算結果はデータ統合・解析システム（</a:t>
            </a:r>
            <a:r>
              <a:rPr lang="en-US" altLang="ja-JP" sz="1200" dirty="0">
                <a:latin typeface="ＭＳ ゴシック" panose="020B0609070205080204" pitchFamily="49" charset="-128"/>
                <a:ea typeface="ＭＳ ゴシック" panose="020B0609070205080204" pitchFamily="49" charset="-128"/>
              </a:rPr>
              <a:t>DIAS</a:t>
            </a:r>
            <a:r>
              <a:rPr lang="ja-JP" altLang="en-US" sz="1200" dirty="0">
                <a:latin typeface="ＭＳ ゴシック" panose="020B0609070205080204" pitchFamily="49" charset="-128"/>
                <a:ea typeface="ＭＳ ゴシック" panose="020B0609070205080204" pitchFamily="49" charset="-128"/>
              </a:rPr>
              <a:t>）に保存されており</a:t>
            </a:r>
            <a:r>
              <a:rPr lang="en-US" altLang="ja-JP" sz="1200"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途上国に対してデータ</a:t>
            </a:r>
            <a:r>
              <a:rPr lang="ja-JP" altLang="en-US" sz="1200" dirty="0">
                <a:latin typeface="ＭＳ ゴシック" panose="020B0609070205080204" pitchFamily="49" charset="-128"/>
                <a:ea typeface="ＭＳ ゴシック" panose="020B0609070205080204" pitchFamily="49" charset="-128"/>
              </a:rPr>
              <a:t>の提供や使用方法</a:t>
            </a:r>
            <a:r>
              <a:rPr lang="ja-JP" altLang="en-US" sz="1200" dirty="0" smtClean="0">
                <a:latin typeface="ＭＳ ゴシック" panose="020B0609070205080204" pitchFamily="49" charset="-128"/>
                <a:ea typeface="ＭＳ ゴシック" panose="020B0609070205080204" pitchFamily="49" charset="-128"/>
              </a:rPr>
              <a:t>の</a:t>
            </a:r>
            <a:r>
              <a:rPr lang="ja-JP" altLang="en-US" sz="1200" dirty="0">
                <a:latin typeface="ＭＳ ゴシック" panose="020B0609070205080204" pitchFamily="49" charset="-128"/>
                <a:ea typeface="ＭＳ ゴシック" panose="020B0609070205080204" pitchFamily="49" charset="-128"/>
              </a:rPr>
              <a:t>助言</a:t>
            </a:r>
            <a:r>
              <a:rPr lang="ja-JP" altLang="en-US" sz="1200" dirty="0" smtClean="0">
                <a:latin typeface="ＭＳ ゴシック" panose="020B0609070205080204" pitchFamily="49" charset="-128"/>
                <a:ea typeface="ＭＳ ゴシック" panose="020B0609070205080204" pitchFamily="49" charset="-128"/>
              </a:rPr>
              <a:t>が</a:t>
            </a:r>
            <a:r>
              <a:rPr lang="ja-JP" altLang="en-US" sz="1200" dirty="0">
                <a:latin typeface="ＭＳ ゴシック" panose="020B0609070205080204" pitchFamily="49" charset="-128"/>
                <a:ea typeface="ＭＳ ゴシック" panose="020B0609070205080204" pitchFamily="49" charset="-128"/>
              </a:rPr>
              <a:t>可能</a:t>
            </a:r>
            <a:r>
              <a:rPr lang="ja-JP" altLang="en-US" sz="1200" dirty="0" smtClean="0">
                <a:latin typeface="ＭＳ ゴシック" panose="020B0609070205080204" pitchFamily="49" charset="-128"/>
                <a:ea typeface="ＭＳ ゴシック" panose="020B0609070205080204" pitchFamily="49" charset="-128"/>
              </a:rPr>
              <a:t>。</a:t>
            </a:r>
            <a:endParaRPr lang="en-US" altLang="ja-JP" sz="1200" dirty="0" smtClean="0">
              <a:latin typeface="ＭＳ ゴシック" panose="020B0609070205080204" pitchFamily="49" charset="-128"/>
              <a:ea typeface="ＭＳ ゴシック" panose="020B0609070205080204" pitchFamily="49" charset="-128"/>
            </a:endParaRPr>
          </a:p>
          <a:p>
            <a:endParaRPr lang="en-US" altLang="ja-JP" sz="1200" dirty="0">
              <a:latin typeface="ＭＳ ゴシック" panose="020B0609070205080204" pitchFamily="49" charset="-128"/>
              <a:ea typeface="ＭＳ ゴシック" panose="020B0609070205080204" pitchFamily="49" charset="-128"/>
            </a:endParaRPr>
          </a:p>
          <a:p>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モデルの概要</a:t>
            </a:r>
            <a:r>
              <a:rPr lang="en-US" altLang="ja-JP" sz="1200" dirty="0">
                <a:latin typeface="ＭＳ ゴシック" panose="020B0609070205080204" pitchFamily="49" charset="-128"/>
                <a:ea typeface="ＭＳ ゴシック" panose="020B0609070205080204" pitchFamily="49" charset="-128"/>
              </a:rPr>
              <a:t>】</a:t>
            </a:r>
          </a:p>
          <a:p>
            <a:r>
              <a:rPr lang="ja-JP" altLang="en-US" sz="1200" dirty="0">
                <a:latin typeface="ＭＳ ゴシック" panose="020B0609070205080204" pitchFamily="49" charset="-128"/>
                <a:ea typeface="ＭＳ ゴシック" panose="020B0609070205080204" pitchFamily="49" charset="-128"/>
              </a:rPr>
              <a:t>　全球気候モデル：</a:t>
            </a:r>
            <a:r>
              <a:rPr lang="en-US" altLang="ja-JP" sz="1200" dirty="0">
                <a:latin typeface="ＭＳ ゴシック" panose="020B0609070205080204" pitchFamily="49" charset="-128"/>
                <a:ea typeface="ＭＳ ゴシック" panose="020B0609070205080204" pitchFamily="49" charset="-128"/>
              </a:rPr>
              <a:t>MRI-AGCM60</a:t>
            </a:r>
            <a:r>
              <a:rPr lang="ja-JP" altLang="en-US"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60km</a:t>
            </a:r>
            <a:r>
              <a:rPr lang="ja-JP" altLang="en-US" sz="1200" dirty="0">
                <a:latin typeface="ＭＳ ゴシック" panose="020B0609070205080204" pitchFamily="49" charset="-128"/>
                <a:ea typeface="ＭＳ ゴシック" panose="020B0609070205080204" pitchFamily="49" charset="-128"/>
              </a:rPr>
              <a:t>メッシュ）</a:t>
            </a:r>
            <a:endParaRPr lang="en-US" altLang="ja-JP" sz="1200" dirty="0">
              <a:latin typeface="ＭＳ ゴシック" panose="020B0609070205080204" pitchFamily="49" charset="-128"/>
              <a:ea typeface="ＭＳ ゴシック" panose="020B0609070205080204" pitchFamily="49" charset="-128"/>
            </a:endParaRPr>
          </a:p>
          <a:p>
            <a:pPr marL="1257300" indent="-1257300"/>
            <a:r>
              <a:rPr lang="ja-JP" altLang="en-US" sz="1200" dirty="0">
                <a:latin typeface="ＭＳ ゴシック" panose="020B0609070205080204" pitchFamily="49" charset="-128"/>
                <a:ea typeface="ＭＳ ゴシック" panose="020B0609070205080204" pitchFamily="49" charset="-128"/>
              </a:rPr>
              <a:t>　予測計算期間：現在 </a:t>
            </a:r>
            <a:r>
              <a:rPr lang="en-US" altLang="ja-JP" sz="1200" dirty="0">
                <a:latin typeface="ＭＳ ゴシック" panose="020B0609070205080204" pitchFamily="49" charset="-128"/>
                <a:ea typeface="ＭＳ ゴシック" panose="020B0609070205080204" pitchFamily="49" charset="-128"/>
              </a:rPr>
              <a:t>1984</a:t>
            </a:r>
            <a:r>
              <a:rPr lang="ja-JP" altLang="en-US" sz="1200" dirty="0">
                <a:latin typeface="ＭＳ ゴシック" panose="020B0609070205080204" pitchFamily="49" charset="-128"/>
                <a:ea typeface="ＭＳ ゴシック" panose="020B0609070205080204" pitchFamily="49" charset="-128"/>
              </a:rPr>
              <a:t>年</a:t>
            </a:r>
            <a:r>
              <a:rPr lang="en-US" altLang="ja-JP" sz="1200" dirty="0">
                <a:latin typeface="ＭＳ ゴシック" panose="020B0609070205080204" pitchFamily="49" charset="-128"/>
                <a:ea typeface="ＭＳ ゴシック" panose="020B0609070205080204" pitchFamily="49" charset="-128"/>
              </a:rPr>
              <a:t>9</a:t>
            </a:r>
            <a:r>
              <a:rPr lang="ja-JP" altLang="en-US" sz="1200" dirty="0">
                <a:latin typeface="ＭＳ ゴシック" panose="020B0609070205080204" pitchFamily="49" charset="-128"/>
                <a:ea typeface="ＭＳ ゴシック" panose="020B0609070205080204" pitchFamily="49" charset="-128"/>
              </a:rPr>
              <a:t>月～</a:t>
            </a:r>
            <a:r>
              <a:rPr lang="en-US" altLang="ja-JP" sz="1200" dirty="0">
                <a:latin typeface="ＭＳ ゴシック" panose="020B0609070205080204" pitchFamily="49" charset="-128"/>
                <a:ea typeface="ＭＳ ゴシック" panose="020B0609070205080204" pitchFamily="49" charset="-128"/>
              </a:rPr>
              <a:t>2004</a:t>
            </a:r>
            <a:r>
              <a:rPr lang="ja-JP" altLang="en-US" sz="1200" dirty="0">
                <a:latin typeface="ＭＳ ゴシック" panose="020B0609070205080204" pitchFamily="49" charset="-128"/>
                <a:ea typeface="ＭＳ ゴシック" panose="020B0609070205080204" pitchFamily="49" charset="-128"/>
              </a:rPr>
              <a:t>年</a:t>
            </a:r>
            <a:r>
              <a:rPr lang="en-US" altLang="ja-JP" sz="1200" dirty="0">
                <a:latin typeface="ＭＳ ゴシック" panose="020B0609070205080204" pitchFamily="49" charset="-128"/>
                <a:ea typeface="ＭＳ ゴシック" panose="020B0609070205080204" pitchFamily="49" charset="-128"/>
              </a:rPr>
              <a:t>8</a:t>
            </a:r>
            <a:r>
              <a:rPr lang="ja-JP" altLang="en-US" sz="1200" dirty="0">
                <a:latin typeface="ＭＳ ゴシック" panose="020B0609070205080204" pitchFamily="49" charset="-128"/>
                <a:ea typeface="ＭＳ ゴシック" panose="020B0609070205080204" pitchFamily="49" charset="-128"/>
              </a:rPr>
              <a:t>月</a:t>
            </a:r>
            <a:endParaRPr lang="en-US" altLang="ja-JP" sz="1200" dirty="0">
              <a:latin typeface="ＭＳ ゴシック" panose="020B0609070205080204" pitchFamily="49" charset="-128"/>
              <a:ea typeface="ＭＳ ゴシック" panose="020B0609070205080204" pitchFamily="49" charset="-128"/>
            </a:endParaRPr>
          </a:p>
          <a:p>
            <a:pPr marL="1257300" indent="-1257300"/>
            <a:r>
              <a:rPr lang="ja-JP" altLang="en-US" sz="1200" dirty="0">
                <a:latin typeface="ＭＳ ゴシック" panose="020B0609070205080204" pitchFamily="49" charset="-128"/>
                <a:ea typeface="ＭＳ ゴシック" panose="020B0609070205080204" pitchFamily="49" charset="-128"/>
              </a:rPr>
              <a:t>　　　　　　　　将来 </a:t>
            </a:r>
            <a:r>
              <a:rPr lang="en-US" altLang="ja-JP" sz="1200" dirty="0">
                <a:latin typeface="ＭＳ ゴシック" panose="020B0609070205080204" pitchFamily="49" charset="-128"/>
                <a:ea typeface="ＭＳ ゴシック" panose="020B0609070205080204" pitchFamily="49" charset="-128"/>
              </a:rPr>
              <a:t>2080</a:t>
            </a:r>
            <a:r>
              <a:rPr lang="ja-JP" altLang="en-US" sz="1200" dirty="0">
                <a:latin typeface="ＭＳ ゴシック" panose="020B0609070205080204" pitchFamily="49" charset="-128"/>
                <a:ea typeface="ＭＳ ゴシック" panose="020B0609070205080204" pitchFamily="49" charset="-128"/>
              </a:rPr>
              <a:t>年</a:t>
            </a:r>
            <a:r>
              <a:rPr lang="en-US" altLang="ja-JP" sz="1200" dirty="0">
                <a:latin typeface="ＭＳ ゴシック" panose="020B0609070205080204" pitchFamily="49" charset="-128"/>
                <a:ea typeface="ＭＳ ゴシック" panose="020B0609070205080204" pitchFamily="49" charset="-128"/>
              </a:rPr>
              <a:t>9</a:t>
            </a:r>
            <a:r>
              <a:rPr lang="ja-JP" altLang="en-US" sz="1200" dirty="0">
                <a:latin typeface="ＭＳ ゴシック" panose="020B0609070205080204" pitchFamily="49" charset="-128"/>
                <a:ea typeface="ＭＳ ゴシック" panose="020B0609070205080204" pitchFamily="49" charset="-128"/>
              </a:rPr>
              <a:t>月～</a:t>
            </a:r>
            <a:r>
              <a:rPr lang="en-US" altLang="ja-JP" sz="1200" dirty="0">
                <a:latin typeface="ＭＳ ゴシック" panose="020B0609070205080204" pitchFamily="49" charset="-128"/>
                <a:ea typeface="ＭＳ ゴシック" panose="020B0609070205080204" pitchFamily="49" charset="-128"/>
              </a:rPr>
              <a:t>2100</a:t>
            </a:r>
            <a:r>
              <a:rPr lang="ja-JP" altLang="en-US" sz="1200" dirty="0">
                <a:latin typeface="ＭＳ ゴシック" panose="020B0609070205080204" pitchFamily="49" charset="-128"/>
                <a:ea typeface="ＭＳ ゴシック" panose="020B0609070205080204" pitchFamily="49" charset="-128"/>
              </a:rPr>
              <a:t>年</a:t>
            </a:r>
            <a:r>
              <a:rPr lang="en-US" altLang="ja-JP" sz="1200" dirty="0">
                <a:latin typeface="ＭＳ ゴシック" panose="020B0609070205080204" pitchFamily="49" charset="-128"/>
                <a:ea typeface="ＭＳ ゴシック" panose="020B0609070205080204" pitchFamily="49" charset="-128"/>
              </a:rPr>
              <a:t>8</a:t>
            </a:r>
            <a:r>
              <a:rPr lang="ja-JP" altLang="en-US" sz="1200" dirty="0">
                <a:latin typeface="ＭＳ ゴシック" panose="020B0609070205080204" pitchFamily="49" charset="-128"/>
                <a:ea typeface="ＭＳ ゴシック" panose="020B0609070205080204" pitchFamily="49" charset="-128"/>
              </a:rPr>
              <a:t>月</a:t>
            </a:r>
            <a:endParaRPr lang="en-US" altLang="ja-JP" sz="1200" dirty="0">
              <a:latin typeface="ＭＳ ゴシック" panose="020B0609070205080204" pitchFamily="49" charset="-128"/>
              <a:ea typeface="ＭＳ ゴシック" panose="020B0609070205080204" pitchFamily="49" charset="-128"/>
            </a:endParaRPr>
          </a:p>
        </p:txBody>
      </p:sp>
      <p:pic>
        <p:nvPicPr>
          <p:cNvPr id="5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803817" y="1620640"/>
            <a:ext cx="1712733" cy="165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2" descr="D:\home\Desktop\Fig_HPA_m02_2\slpprec_CNTL_2.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035956" y="1612719"/>
            <a:ext cx="1681310" cy="167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タイトル 3"/>
          <p:cNvSpPr>
            <a:spLocks noGrp="1"/>
          </p:cNvSpPr>
          <p:nvPr>
            <p:ph type="title"/>
          </p:nvPr>
        </p:nvSpPr>
        <p:spPr>
          <a:xfrm>
            <a:off x="0" y="0"/>
            <a:ext cx="9144000" cy="548680"/>
          </a:xfrm>
          <a:solidFill>
            <a:srgbClr val="00B050"/>
          </a:solidFill>
          <a:scene3d>
            <a:camera prst="orthographicFront"/>
            <a:lightRig rig="threePt" dir="t"/>
          </a:scene3d>
          <a:sp3d>
            <a:bevelT w="165100" prst="coolSlant"/>
          </a:sp3d>
        </p:spPr>
        <p:txBody>
          <a:bodyPr>
            <a:noAutofit/>
          </a:bodyPr>
          <a:lstStyle/>
          <a:p>
            <a:r>
              <a:rPr kumimoji="1" lang="ja-JP" altLang="en-US" sz="3600" dirty="0" smtClean="0">
                <a:solidFill>
                  <a:schemeClr val="bg1"/>
                </a:solidFill>
              </a:rPr>
              <a:t>５．日本の技術の適応分野への活用</a:t>
            </a:r>
            <a:endParaRPr kumimoji="1" lang="ja-JP" altLang="en-US" sz="3600" dirty="0">
              <a:solidFill>
                <a:schemeClr val="bg1"/>
              </a:solidFill>
            </a:endParaRPr>
          </a:p>
        </p:txBody>
      </p:sp>
      <p:sp>
        <p:nvSpPr>
          <p:cNvPr id="79" name="山形 78"/>
          <p:cNvSpPr/>
          <p:nvPr/>
        </p:nvSpPr>
        <p:spPr>
          <a:xfrm>
            <a:off x="160249" y="622139"/>
            <a:ext cx="3691672" cy="360040"/>
          </a:xfrm>
          <a:prstGeom prst="chevron">
            <a:avLst/>
          </a:prstGeom>
          <a:gradFill flip="none" rotWithShape="1">
            <a:gsLst>
              <a:gs pos="0">
                <a:schemeClr val="accent4">
                  <a:lumMod val="60000"/>
                  <a:lumOff val="40000"/>
                </a:schemeClr>
              </a:gs>
              <a:gs pos="50000">
                <a:schemeClr val="accent4">
                  <a:lumMod val="40000"/>
                  <a:lumOff val="60000"/>
                </a:schemeClr>
              </a:gs>
              <a:gs pos="100000">
                <a:schemeClr val="accent4">
                  <a:lumMod val="20000"/>
                  <a:lumOff val="80000"/>
                </a:schemeClr>
              </a:gs>
            </a:gsLst>
            <a:lin ang="0" scaled="1"/>
            <a:tileRect/>
          </a:gradFill>
          <a:ln w="158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rPr>
              <a:t>適応分野への活用事例</a:t>
            </a:r>
            <a:endParaRPr lang="ja-JP" altLang="en-US" sz="1200" b="1" dirty="0">
              <a:solidFill>
                <a:schemeClr val="tx1"/>
              </a:solidFill>
            </a:endParaRPr>
          </a:p>
        </p:txBody>
      </p:sp>
      <p:sp>
        <p:nvSpPr>
          <p:cNvPr id="80" name="角丸四角形 79"/>
          <p:cNvSpPr/>
          <p:nvPr/>
        </p:nvSpPr>
        <p:spPr>
          <a:xfrm>
            <a:off x="197521" y="1042538"/>
            <a:ext cx="3699916" cy="355984"/>
          </a:xfrm>
          <a:prstGeom prst="roundRect">
            <a:avLst/>
          </a:prstGeom>
          <a:solidFill>
            <a:srgbClr val="FFFFCC"/>
          </a:solidFill>
          <a:ln w="158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事例①：気候変動予測データの提供</a:t>
            </a:r>
            <a:endParaRPr lang="en-US" altLang="ja-JP" sz="1200" dirty="0">
              <a:solidFill>
                <a:schemeClr val="tx1"/>
              </a:solidFill>
              <a:latin typeface="+mn-ea"/>
            </a:endParaRPr>
          </a:p>
        </p:txBody>
      </p:sp>
      <p:sp>
        <p:nvSpPr>
          <p:cNvPr id="4" name="正方形/長方形 3"/>
          <p:cNvSpPr/>
          <p:nvPr/>
        </p:nvSpPr>
        <p:spPr>
          <a:xfrm>
            <a:off x="171031" y="5445224"/>
            <a:ext cx="375289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4539397" y="1220530"/>
            <a:ext cx="4358934" cy="400110"/>
          </a:xfrm>
          <a:prstGeom prst="rect">
            <a:avLst/>
          </a:prstGeom>
        </p:spPr>
        <p:txBody>
          <a:bodyPr wrap="square">
            <a:spAutoFit/>
          </a:bodyPr>
          <a:lstStyle/>
          <a:p>
            <a:r>
              <a:rPr lang="en-US" altLang="ja-JP" sz="1000" dirty="0" smtClean="0">
                <a:latin typeface="ＭＳ ゴシック" panose="020B0609070205080204" pitchFamily="49" charset="-128"/>
                <a:ea typeface="ＭＳ ゴシック" panose="020B0609070205080204" pitchFamily="49" charset="-128"/>
              </a:rPr>
              <a:t>【</a:t>
            </a:r>
            <a:r>
              <a:rPr lang="ja-JP" altLang="en-US" sz="1000" dirty="0" smtClean="0">
                <a:latin typeface="ＭＳ ゴシック" panose="020B0609070205080204" pitchFamily="49" charset="-128"/>
                <a:ea typeface="ＭＳ ゴシック" panose="020B0609070205080204" pitchFamily="49" charset="-128"/>
              </a:rPr>
              <a:t>全球</a:t>
            </a:r>
            <a:r>
              <a:rPr lang="ja-JP" altLang="en-US" sz="1000" dirty="0">
                <a:latin typeface="ＭＳ ゴシック" panose="020B0609070205080204" pitchFamily="49" charset="-128"/>
                <a:ea typeface="ＭＳ ゴシック" panose="020B0609070205080204" pitchFamily="49" charset="-128"/>
              </a:rPr>
              <a:t>気候モデルの計算</a:t>
            </a:r>
            <a:r>
              <a:rPr lang="ja-JP" altLang="en-US" sz="1000" dirty="0" smtClean="0">
                <a:latin typeface="ＭＳ ゴシック" panose="020B0609070205080204" pitchFamily="49" charset="-128"/>
                <a:ea typeface="ＭＳ ゴシック" panose="020B0609070205080204" pitchFamily="49" charset="-128"/>
              </a:rPr>
              <a:t>結果</a:t>
            </a:r>
            <a:r>
              <a:rPr lang="en-US" altLang="ja-JP" sz="1000" dirty="0" smtClean="0">
                <a:latin typeface="ＭＳ ゴシック" panose="020B0609070205080204" pitchFamily="49" charset="-128"/>
                <a:ea typeface="ＭＳ ゴシック" panose="020B0609070205080204" pitchFamily="49" charset="-128"/>
              </a:rPr>
              <a:t>】</a:t>
            </a:r>
          </a:p>
          <a:p>
            <a:r>
              <a:rPr lang="ja-JP" altLang="en-US" sz="1000" dirty="0" smtClean="0">
                <a:latin typeface="ＭＳ ゴシック" panose="020B0609070205080204" pitchFamily="49" charset="-128"/>
                <a:ea typeface="ＭＳ ゴシック" panose="020B0609070205080204" pitchFamily="49" charset="-128"/>
              </a:rPr>
              <a:t>（</a:t>
            </a:r>
            <a:r>
              <a:rPr lang="ja-JP" altLang="en-US" sz="1000" dirty="0">
                <a:latin typeface="ＭＳ ゴシック" panose="020B0609070205080204" pitchFamily="49" charset="-128"/>
                <a:ea typeface="ＭＳ ゴシック" panose="020B0609070205080204" pitchFamily="49" charset="-128"/>
              </a:rPr>
              <a:t>左：現在気候の</a:t>
            </a:r>
            <a:r>
              <a:rPr lang="en-US" altLang="ja-JP" sz="1000" dirty="0">
                <a:latin typeface="ＭＳ ゴシック" panose="020B0609070205080204" pitchFamily="49" charset="-128"/>
                <a:ea typeface="ＭＳ ゴシック" panose="020B0609070205080204" pitchFamily="49" charset="-128"/>
              </a:rPr>
              <a:t>7</a:t>
            </a:r>
            <a:r>
              <a:rPr lang="ja-JP" altLang="en-US" sz="1000" dirty="0">
                <a:latin typeface="ＭＳ ゴシック" panose="020B0609070205080204" pitchFamily="49" charset="-128"/>
                <a:ea typeface="ＭＳ ゴシック" panose="020B0609070205080204" pitchFamily="49" charset="-128"/>
              </a:rPr>
              <a:t>月の平均気温、右：現在気候の</a:t>
            </a:r>
            <a:r>
              <a:rPr lang="en-US" altLang="ja-JP" sz="1000" dirty="0">
                <a:latin typeface="ＭＳ ゴシック" panose="020B0609070205080204" pitchFamily="49" charset="-128"/>
                <a:ea typeface="ＭＳ ゴシック" panose="020B0609070205080204" pitchFamily="49" charset="-128"/>
              </a:rPr>
              <a:t>7</a:t>
            </a:r>
            <a:r>
              <a:rPr lang="ja-JP" altLang="en-US" sz="1000" dirty="0">
                <a:latin typeface="ＭＳ ゴシック" panose="020B0609070205080204" pitchFamily="49" charset="-128"/>
                <a:ea typeface="ＭＳ ゴシック" panose="020B0609070205080204" pitchFamily="49" charset="-128"/>
              </a:rPr>
              <a:t>月の平均降水量）</a:t>
            </a:r>
          </a:p>
        </p:txBody>
      </p:sp>
      <p:sp>
        <p:nvSpPr>
          <p:cNvPr id="18" name="角丸四角形 17"/>
          <p:cNvSpPr/>
          <p:nvPr/>
        </p:nvSpPr>
        <p:spPr>
          <a:xfrm>
            <a:off x="224012" y="3437722"/>
            <a:ext cx="3699916" cy="355984"/>
          </a:xfrm>
          <a:prstGeom prst="roundRect">
            <a:avLst/>
          </a:prstGeom>
          <a:solidFill>
            <a:srgbClr val="FFFFCC"/>
          </a:solidFill>
          <a:ln w="158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事例②：地球観測技術の活用</a:t>
            </a:r>
            <a:endParaRPr lang="en-US" altLang="ja-JP" sz="1200" dirty="0">
              <a:solidFill>
                <a:schemeClr val="tx1"/>
              </a:solidFill>
              <a:latin typeface="+mn-ea"/>
            </a:endParaRPr>
          </a:p>
        </p:txBody>
      </p:sp>
      <p:sp>
        <p:nvSpPr>
          <p:cNvPr id="20" name="角丸四角形 19"/>
          <p:cNvSpPr/>
          <p:nvPr/>
        </p:nvSpPr>
        <p:spPr>
          <a:xfrm>
            <a:off x="160248" y="3861048"/>
            <a:ext cx="4843800" cy="2792960"/>
          </a:xfrm>
          <a:prstGeom prst="roundRect">
            <a:avLst>
              <a:gd name="adj" fmla="val 8111"/>
            </a:avLst>
          </a:prstGeom>
          <a:noFill/>
          <a:ln w="1905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コンテンツ プレースホルダー 4"/>
          <p:cNvSpPr>
            <a:spLocks noGrp="1"/>
          </p:cNvSpPr>
          <p:nvPr>
            <p:ph sz="half" idx="2"/>
          </p:nvPr>
        </p:nvSpPr>
        <p:spPr>
          <a:xfrm>
            <a:off x="217204" y="3906314"/>
            <a:ext cx="4786844" cy="1662695"/>
          </a:xfrm>
        </p:spPr>
        <p:txBody>
          <a:bodyPr>
            <a:normAutofit/>
          </a:bodyPr>
          <a:lstStyle/>
          <a:p>
            <a:pPr marL="0" indent="0">
              <a:buNone/>
            </a:pPr>
            <a:r>
              <a:rPr lang="ja-JP" altLang="en-US" sz="1200" b="1" u="sng" dirty="0" smtClean="0"/>
              <a:t>地球観測に関する政府間会合（</a:t>
            </a:r>
            <a:r>
              <a:rPr lang="en-US" altLang="ja-JP" sz="1200" b="1" u="sng" dirty="0" smtClean="0"/>
              <a:t>GEO</a:t>
            </a:r>
            <a:r>
              <a:rPr lang="ja-JP" altLang="en-US" sz="1200" b="1" u="sng" dirty="0" smtClean="0"/>
              <a:t>）</a:t>
            </a:r>
            <a:r>
              <a:rPr lang="ja-JP" altLang="en-US" sz="1200" b="1" u="sng" dirty="0" smtClean="0">
                <a:latin typeface="ＭＳ ゴシック" panose="020B0609070205080204" pitchFamily="49" charset="-128"/>
                <a:ea typeface="ＭＳ ゴシック" panose="020B0609070205080204" pitchFamily="49" charset="-128"/>
              </a:rPr>
              <a:t>（</a:t>
            </a:r>
            <a:r>
              <a:rPr lang="en-US" altLang="ja-JP" sz="1200" b="1" u="sng" dirty="0">
                <a:latin typeface="ＭＳ ゴシック" panose="020B0609070205080204" pitchFamily="49" charset="-128"/>
                <a:ea typeface="ＭＳ ゴシック" panose="020B0609070205080204" pitchFamily="49" charset="-128"/>
              </a:rPr>
              <a:t>2005</a:t>
            </a:r>
            <a:r>
              <a:rPr lang="ja-JP" altLang="en-US" sz="1200" b="1" u="sng" dirty="0">
                <a:latin typeface="ＭＳ ゴシック" panose="020B0609070205080204" pitchFamily="49" charset="-128"/>
                <a:ea typeface="ＭＳ ゴシック" panose="020B0609070205080204" pitchFamily="49" charset="-128"/>
              </a:rPr>
              <a:t>年～</a:t>
            </a:r>
            <a:r>
              <a:rPr lang="en-US" altLang="ja-JP" sz="1200" b="1" u="sng" dirty="0">
                <a:latin typeface="ＭＳ ゴシック" panose="020B0609070205080204" pitchFamily="49" charset="-128"/>
                <a:ea typeface="ＭＳ ゴシック" panose="020B0609070205080204" pitchFamily="49" charset="-128"/>
              </a:rPr>
              <a:t>2025</a:t>
            </a:r>
            <a:r>
              <a:rPr lang="ja-JP" altLang="en-US" sz="1200" b="1" u="sng" dirty="0">
                <a:latin typeface="ＭＳ ゴシック" panose="020B0609070205080204" pitchFamily="49" charset="-128"/>
                <a:ea typeface="ＭＳ ゴシック" panose="020B0609070205080204" pitchFamily="49" charset="-128"/>
              </a:rPr>
              <a:t>年）</a:t>
            </a:r>
            <a:r>
              <a:rPr lang="ja-JP" altLang="en-US" sz="1200" b="1" u="sng" dirty="0" smtClean="0"/>
              <a:t>　　</a:t>
            </a:r>
            <a:r>
              <a:rPr lang="ja-JP" altLang="en-US" sz="1400" b="1" u="sng" dirty="0" smtClean="0"/>
              <a:t>　　</a:t>
            </a:r>
            <a:r>
              <a:rPr lang="ja-JP" altLang="en-US" sz="1400" dirty="0" smtClean="0">
                <a:solidFill>
                  <a:srgbClr val="00B050"/>
                </a:solidFill>
              </a:rPr>
              <a:t>　　　　　　　　　　　　　　</a:t>
            </a:r>
            <a:endParaRPr lang="en-US" altLang="ja-JP" sz="1400" dirty="0" smtClean="0">
              <a:solidFill>
                <a:srgbClr val="00B050"/>
              </a:solidFill>
            </a:endParaRPr>
          </a:p>
          <a:p>
            <a:pPr marL="0" indent="0">
              <a:buNone/>
            </a:pPr>
            <a:r>
              <a:rPr lang="ja-JP" altLang="en-US" sz="1400" dirty="0">
                <a:solidFill>
                  <a:srgbClr val="00B050"/>
                </a:solidFill>
              </a:rPr>
              <a:t>　</a:t>
            </a:r>
            <a:r>
              <a:rPr lang="ja-JP" altLang="en-US" sz="1400" dirty="0" smtClean="0">
                <a:solidFill>
                  <a:srgbClr val="00B050"/>
                </a:solidFill>
              </a:rPr>
              <a:t>　　　　　　　　　　　　</a:t>
            </a:r>
            <a:r>
              <a:rPr lang="ja-JP" altLang="en-US" sz="1200" b="1" dirty="0" smtClean="0">
                <a:solidFill>
                  <a:srgbClr val="7030A0"/>
                </a:solidFill>
              </a:rPr>
              <a:t>「アジア水循環イニシアチブ」</a:t>
            </a:r>
            <a:r>
              <a:rPr lang="ja-JP" altLang="en-US" sz="1200" b="1" dirty="0">
                <a:solidFill>
                  <a:srgbClr val="7030A0"/>
                </a:solidFill>
              </a:rPr>
              <a:t>　</a:t>
            </a:r>
            <a:endParaRPr lang="en-US" altLang="ja-JP" sz="1200" b="1" dirty="0" smtClean="0">
              <a:solidFill>
                <a:srgbClr val="7030A0"/>
              </a:solidFill>
            </a:endParaRPr>
          </a:p>
          <a:p>
            <a:pPr marL="0" indent="0">
              <a:buNone/>
            </a:pPr>
            <a:r>
              <a:rPr lang="ja-JP" altLang="en-US" sz="1200" b="1" dirty="0" smtClean="0">
                <a:solidFill>
                  <a:srgbClr val="7030A0"/>
                </a:solidFill>
              </a:rPr>
              <a:t>　　　　　　　　　　　　　　　「アフリカ水循環協調イニシアチブ」</a:t>
            </a:r>
            <a:endParaRPr lang="en-US" altLang="ja-JP" sz="1200" b="1" dirty="0">
              <a:solidFill>
                <a:srgbClr val="7030A0"/>
              </a:solidFill>
            </a:endParaRPr>
          </a:p>
          <a:p>
            <a:pPr marL="0" indent="0">
              <a:buNone/>
            </a:pPr>
            <a:r>
              <a:rPr lang="ja-JP" altLang="en-US" sz="1200" dirty="0" smtClean="0"/>
              <a:t>気候変動の影響に起因する水災害等の解決のために，地球観測データを活用。パキスタン，カンボジア</a:t>
            </a:r>
            <a:r>
              <a:rPr lang="ja-JP" altLang="en-US" sz="1200" dirty="0"/>
              <a:t>，</a:t>
            </a:r>
            <a:r>
              <a:rPr lang="ja-JP" altLang="en-US" sz="1200" dirty="0" smtClean="0"/>
              <a:t>チュニジア等で局所水循環の把握や洪水被害の分析等を実施し，現地の水資源管理を支援。併せて能</a:t>
            </a:r>
            <a:endParaRPr lang="en-US" altLang="ja-JP" sz="1200" dirty="0" smtClean="0"/>
          </a:p>
          <a:p>
            <a:pPr marL="0" indent="0">
              <a:buNone/>
            </a:pPr>
            <a:r>
              <a:rPr lang="ja-JP" altLang="en-US" sz="1200" dirty="0" smtClean="0"/>
              <a:t>力開発も実施。</a:t>
            </a:r>
            <a:endParaRPr lang="en-US" altLang="ja-JP" sz="1200" dirty="0"/>
          </a:p>
          <a:p>
            <a:pPr marL="0" indent="0">
              <a:buNone/>
            </a:pPr>
            <a:endParaRPr lang="en-US" altLang="ja-JP" sz="1200" dirty="0" smtClean="0">
              <a:solidFill>
                <a:srgbClr val="00B050"/>
              </a:solidFill>
            </a:endParaRPr>
          </a:p>
        </p:txBody>
      </p:sp>
      <p:sp>
        <p:nvSpPr>
          <p:cNvPr id="22" name="角丸四角形 21"/>
          <p:cNvSpPr/>
          <p:nvPr/>
        </p:nvSpPr>
        <p:spPr>
          <a:xfrm>
            <a:off x="298807" y="4221088"/>
            <a:ext cx="1419429" cy="444482"/>
          </a:xfrm>
          <a:prstGeom prst="roundRect">
            <a:avLst/>
          </a:prstGeom>
          <a:solidFill>
            <a:schemeClr val="accent5">
              <a:lumMod val="20000"/>
              <a:lumOff val="80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solidFill>
                  <a:schemeClr val="tx1"/>
                </a:solidFill>
              </a:rPr>
              <a:t>アジア、アフリカの</a:t>
            </a:r>
            <a:endParaRPr kumimoji="1" lang="en-US" altLang="ja-JP" sz="1200" b="1" dirty="0" smtClean="0">
              <a:solidFill>
                <a:schemeClr val="tx1"/>
              </a:solidFill>
            </a:endParaRPr>
          </a:p>
          <a:p>
            <a:r>
              <a:rPr kumimoji="1" lang="ja-JP" altLang="en-US" sz="1200" b="1" dirty="0" smtClean="0">
                <a:solidFill>
                  <a:schemeClr val="tx1"/>
                </a:solidFill>
              </a:rPr>
              <a:t>水資源管理</a:t>
            </a:r>
            <a:endParaRPr kumimoji="1" lang="ja-JP" altLang="en-US" sz="1200" b="1" dirty="0">
              <a:solidFill>
                <a:schemeClr val="tx1"/>
              </a:solidFill>
            </a:endParaRPr>
          </a:p>
        </p:txBody>
      </p:sp>
      <p:sp>
        <p:nvSpPr>
          <p:cNvPr id="24" name="テキスト ボックス 23"/>
          <p:cNvSpPr txBox="1"/>
          <p:nvPr/>
        </p:nvSpPr>
        <p:spPr>
          <a:xfrm>
            <a:off x="202591" y="5445223"/>
            <a:ext cx="4513424" cy="1215717"/>
          </a:xfrm>
          <a:prstGeom prst="rect">
            <a:avLst/>
          </a:prstGeom>
          <a:noFill/>
        </p:spPr>
        <p:txBody>
          <a:bodyPr wrap="square" rtlCol="0">
            <a:spAutoFit/>
          </a:bodyPr>
          <a:lstStyle/>
          <a:p>
            <a:r>
              <a:rPr lang="ja-JP" altLang="en-US" sz="1300" dirty="0"/>
              <a:t>　</a:t>
            </a:r>
            <a:r>
              <a:rPr lang="ja-JP" altLang="en-US" sz="1300" dirty="0" smtClean="0"/>
              <a:t>　　　　　　　　</a:t>
            </a:r>
            <a:r>
              <a:rPr lang="ja-JP" altLang="en-US" sz="1200" b="1" dirty="0" smtClean="0">
                <a:solidFill>
                  <a:srgbClr val="7030A0"/>
                </a:solidFill>
              </a:rPr>
              <a:t>「</a:t>
            </a:r>
            <a:r>
              <a:rPr lang="ja-JP" altLang="en-US" sz="1200" b="1" dirty="0">
                <a:solidFill>
                  <a:srgbClr val="7030A0"/>
                </a:solidFill>
              </a:rPr>
              <a:t>全球農業監視</a:t>
            </a:r>
            <a:r>
              <a:rPr lang="ja-JP" altLang="en-US" sz="1200" b="1" dirty="0" smtClean="0">
                <a:solidFill>
                  <a:srgbClr val="7030A0"/>
                </a:solidFill>
              </a:rPr>
              <a:t>イニシアチブ</a:t>
            </a:r>
            <a:endParaRPr lang="en-US" altLang="ja-JP" sz="1200" b="1" dirty="0" smtClean="0">
              <a:solidFill>
                <a:srgbClr val="7030A0"/>
              </a:solidFill>
            </a:endParaRPr>
          </a:p>
          <a:p>
            <a:r>
              <a:rPr lang="ja-JP" altLang="en-US" sz="1200" b="1" dirty="0">
                <a:solidFill>
                  <a:srgbClr val="7030A0"/>
                </a:solidFill>
              </a:rPr>
              <a:t>　</a:t>
            </a:r>
            <a:r>
              <a:rPr lang="ja-JP" altLang="en-US" sz="1200" b="1" dirty="0" smtClean="0">
                <a:solidFill>
                  <a:srgbClr val="7030A0"/>
                </a:solidFill>
              </a:rPr>
              <a:t>　　　　　　　　　</a:t>
            </a:r>
            <a:r>
              <a:rPr lang="en-US" altLang="ja-JP" sz="1200" b="1" dirty="0" smtClean="0">
                <a:solidFill>
                  <a:srgbClr val="7030A0"/>
                </a:solidFill>
              </a:rPr>
              <a:t>/</a:t>
            </a:r>
            <a:r>
              <a:rPr lang="ja-JP" altLang="en-US" sz="1200" b="1" dirty="0">
                <a:solidFill>
                  <a:srgbClr val="7030A0"/>
                </a:solidFill>
              </a:rPr>
              <a:t>アジア稲作監視</a:t>
            </a:r>
            <a:r>
              <a:rPr lang="ja-JP" altLang="en-US" sz="1200" b="1" dirty="0" smtClean="0">
                <a:solidFill>
                  <a:srgbClr val="7030A0"/>
                </a:solidFill>
              </a:rPr>
              <a:t>」</a:t>
            </a:r>
            <a:endParaRPr lang="en-US" altLang="ja-JP" sz="1200" b="1" dirty="0" smtClean="0">
              <a:solidFill>
                <a:srgbClr val="7030A0"/>
              </a:solidFill>
            </a:endParaRPr>
          </a:p>
          <a:p>
            <a:r>
              <a:rPr lang="ja-JP" altLang="en-US" sz="1200" dirty="0" smtClean="0"/>
              <a:t>地球</a:t>
            </a:r>
            <a:r>
              <a:rPr lang="ja-JP" altLang="en-US" sz="1200" dirty="0"/>
              <a:t>観測データを活用</a:t>
            </a:r>
            <a:r>
              <a:rPr lang="ja-JP" altLang="en-US" sz="1200" dirty="0" smtClean="0"/>
              <a:t>し，主要穀物の作況</a:t>
            </a:r>
            <a:endParaRPr lang="en-US" altLang="ja-JP" sz="1200" dirty="0" smtClean="0"/>
          </a:p>
          <a:p>
            <a:r>
              <a:rPr lang="ja-JP" altLang="en-US" sz="1200" dirty="0" smtClean="0"/>
              <a:t>状況</a:t>
            </a:r>
            <a:r>
              <a:rPr lang="ja-JP" altLang="en-US" sz="1200" dirty="0"/>
              <a:t>や農業統計情報を提供。</a:t>
            </a:r>
            <a:endParaRPr lang="en-US" altLang="ja-JP" sz="1200" dirty="0"/>
          </a:p>
          <a:p>
            <a:r>
              <a:rPr lang="ja-JP" altLang="en-US" sz="1200" dirty="0"/>
              <a:t>我が国はアジア地域の稲作</a:t>
            </a:r>
            <a:r>
              <a:rPr lang="ja-JP" altLang="en-US" sz="1200" dirty="0" smtClean="0"/>
              <a:t>作付け地図</a:t>
            </a:r>
            <a:endParaRPr lang="en-US" altLang="ja-JP" sz="1200" dirty="0" smtClean="0"/>
          </a:p>
          <a:p>
            <a:r>
              <a:rPr lang="ja-JP" altLang="en-US" sz="1200" dirty="0" smtClean="0"/>
              <a:t>及び</a:t>
            </a:r>
            <a:r>
              <a:rPr lang="ja-JP" altLang="en-US" sz="1200" dirty="0"/>
              <a:t>収量に関する情報を提供</a:t>
            </a:r>
            <a:r>
              <a:rPr lang="ja-JP" altLang="en-US" sz="1200" dirty="0" smtClean="0"/>
              <a:t>。</a:t>
            </a:r>
            <a:endParaRPr lang="en-US" altLang="ja-JP" sz="1200" dirty="0"/>
          </a:p>
        </p:txBody>
      </p:sp>
      <p:sp>
        <p:nvSpPr>
          <p:cNvPr id="23" name="角丸四角形 22"/>
          <p:cNvSpPr/>
          <p:nvPr/>
        </p:nvSpPr>
        <p:spPr>
          <a:xfrm>
            <a:off x="323528" y="5445222"/>
            <a:ext cx="915373" cy="403729"/>
          </a:xfrm>
          <a:prstGeom prst="roundRect">
            <a:avLst/>
          </a:prstGeom>
          <a:solidFill>
            <a:schemeClr val="accent5">
              <a:lumMod val="20000"/>
              <a:lumOff val="80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rPr>
              <a:t>農作物</a:t>
            </a:r>
            <a:endParaRPr lang="en-US" altLang="ja-JP" sz="1200" b="1" dirty="0" smtClean="0">
              <a:solidFill>
                <a:schemeClr val="tx1"/>
              </a:solidFill>
            </a:endParaRPr>
          </a:p>
          <a:p>
            <a:r>
              <a:rPr lang="ja-JP" altLang="en-US" sz="1200" b="1" dirty="0" smtClean="0">
                <a:solidFill>
                  <a:schemeClr val="tx1"/>
                </a:solidFill>
              </a:rPr>
              <a:t>収量</a:t>
            </a:r>
            <a:r>
              <a:rPr lang="ja-JP" altLang="en-US" sz="1200" b="1" dirty="0">
                <a:solidFill>
                  <a:schemeClr val="tx1"/>
                </a:solidFill>
              </a:rPr>
              <a:t>予測</a:t>
            </a:r>
            <a:endParaRPr kumimoji="1" lang="ja-JP" altLang="en-US" sz="1200" b="1" dirty="0">
              <a:solidFill>
                <a:schemeClr val="tx1"/>
              </a:solidFill>
            </a:endParaRPr>
          </a:p>
        </p:txBody>
      </p:sp>
      <p:pic>
        <p:nvPicPr>
          <p:cNvPr id="25"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21061" y="5303011"/>
            <a:ext cx="1394954" cy="1051794"/>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2957995" y="6399534"/>
            <a:ext cx="1931865" cy="246221"/>
          </a:xfrm>
          <a:prstGeom prst="rect">
            <a:avLst/>
          </a:prstGeom>
          <a:noFill/>
        </p:spPr>
        <p:txBody>
          <a:bodyPr wrap="square" rtlCol="0">
            <a:spAutoFit/>
          </a:bodyPr>
          <a:lstStyle/>
          <a:p>
            <a:r>
              <a:rPr lang="ja-JP" altLang="en-US" sz="1000" b="1" dirty="0"/>
              <a:t>衛星</a:t>
            </a:r>
            <a:r>
              <a:rPr lang="ja-JP" altLang="en-US" sz="1000" b="1" dirty="0" smtClean="0"/>
              <a:t>データによる</a:t>
            </a:r>
            <a:r>
              <a:rPr kumimoji="1" lang="ja-JP" altLang="en-US" sz="1000" b="1" dirty="0" smtClean="0"/>
              <a:t>作付面積検出</a:t>
            </a:r>
            <a:endParaRPr kumimoji="1" lang="ja-JP" altLang="en-US" sz="1000" b="1" dirty="0"/>
          </a:p>
        </p:txBody>
      </p:sp>
      <p:sp>
        <p:nvSpPr>
          <p:cNvPr id="27" name="角丸四角形 26"/>
          <p:cNvSpPr/>
          <p:nvPr/>
        </p:nvSpPr>
        <p:spPr>
          <a:xfrm>
            <a:off x="5076056" y="3861048"/>
            <a:ext cx="3822274" cy="2792960"/>
          </a:xfrm>
          <a:prstGeom prst="roundRect">
            <a:avLst>
              <a:gd name="adj" fmla="val 8111"/>
            </a:avLst>
          </a:prstGeom>
          <a:noFill/>
          <a:ln w="1905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48064" y="4002837"/>
            <a:ext cx="3723228" cy="2677656"/>
          </a:xfrm>
          <a:prstGeom prst="rect">
            <a:avLst/>
          </a:prstGeom>
          <a:noFill/>
        </p:spPr>
        <p:txBody>
          <a:bodyPr wrap="square" rtlCol="0">
            <a:spAutoFit/>
          </a:bodyPr>
          <a:lstStyle/>
          <a:p>
            <a:r>
              <a:rPr lang="ja-JP" altLang="en-US" sz="1200" b="1" u="sng" dirty="0"/>
              <a:t>センチネル・</a:t>
            </a:r>
            <a:r>
              <a:rPr lang="ja-JP" altLang="en-US" sz="1200" b="1" u="sng" dirty="0" smtClean="0"/>
              <a:t>アジア</a:t>
            </a:r>
            <a:r>
              <a:rPr lang="ja-JP" altLang="en-US" sz="1200" b="1" u="sng" dirty="0">
                <a:latin typeface="ＭＳ ゴシック" panose="020B0609070205080204" pitchFamily="49" charset="-128"/>
                <a:ea typeface="ＭＳ ゴシック" panose="020B0609070205080204" pitchFamily="49" charset="-128"/>
              </a:rPr>
              <a:t>（</a:t>
            </a:r>
            <a:r>
              <a:rPr lang="en-US" altLang="ja-JP" sz="1200" b="1" u="sng" dirty="0">
                <a:latin typeface="ＭＳ ゴシック" panose="020B0609070205080204" pitchFamily="49" charset="-128"/>
                <a:ea typeface="ＭＳ ゴシック" panose="020B0609070205080204" pitchFamily="49" charset="-128"/>
              </a:rPr>
              <a:t>2005</a:t>
            </a:r>
            <a:r>
              <a:rPr lang="ja-JP" altLang="en-US" sz="1200" b="1" u="sng" dirty="0">
                <a:latin typeface="ＭＳ ゴシック" panose="020B0609070205080204" pitchFamily="49" charset="-128"/>
                <a:ea typeface="ＭＳ ゴシック" panose="020B0609070205080204" pitchFamily="49" charset="-128"/>
              </a:rPr>
              <a:t>年～</a:t>
            </a:r>
            <a:r>
              <a:rPr lang="ja-JP" altLang="en-US" sz="1200" b="1" u="sng" dirty="0" smtClean="0">
                <a:latin typeface="ＭＳ ゴシック" panose="020B0609070205080204" pitchFamily="49" charset="-128"/>
                <a:ea typeface="ＭＳ ゴシック" panose="020B0609070205080204" pitchFamily="49" charset="-128"/>
              </a:rPr>
              <a:t>）</a:t>
            </a:r>
            <a:endParaRPr lang="en-US" altLang="ja-JP" sz="1200" b="1" u="sng" dirty="0" smtClean="0"/>
          </a:p>
          <a:p>
            <a:endParaRPr lang="en-US" altLang="ja-JP" sz="1200" b="1" dirty="0" smtClean="0">
              <a:solidFill>
                <a:srgbClr val="FF0000"/>
              </a:solidFill>
            </a:endParaRPr>
          </a:p>
          <a:p>
            <a:endParaRPr lang="en-US" altLang="ja-JP" sz="1200" b="1" dirty="0">
              <a:solidFill>
                <a:srgbClr val="FF0000"/>
              </a:solidFill>
            </a:endParaRPr>
          </a:p>
          <a:p>
            <a:endParaRPr lang="en-US" altLang="ja-JP" sz="1200" dirty="0" smtClean="0"/>
          </a:p>
          <a:p>
            <a:r>
              <a:rPr lang="ja-JP" altLang="en-US" sz="1200" dirty="0" smtClean="0"/>
              <a:t>衛星</a:t>
            </a:r>
            <a:r>
              <a:rPr lang="ja-JP" altLang="en-US" sz="1200" dirty="0"/>
              <a:t>による地球観測等を活用</a:t>
            </a:r>
            <a:r>
              <a:rPr lang="ja-JP" altLang="en-US" sz="1200" dirty="0" smtClean="0"/>
              <a:t>し，</a:t>
            </a:r>
            <a:endParaRPr lang="en-US" altLang="ja-JP" sz="1200" dirty="0" smtClean="0"/>
          </a:p>
          <a:p>
            <a:r>
              <a:rPr lang="ja-JP" altLang="en-US" sz="1200" dirty="0" smtClean="0"/>
              <a:t>災害関連情報の</a:t>
            </a:r>
            <a:r>
              <a:rPr lang="ja-JP" altLang="en-US" sz="1200" dirty="0"/>
              <a:t>インターネット上</a:t>
            </a:r>
            <a:r>
              <a:rPr lang="ja-JP" altLang="en-US" sz="1200" dirty="0" smtClean="0"/>
              <a:t>の</a:t>
            </a:r>
            <a:endParaRPr lang="en-US" altLang="ja-JP" sz="1200" dirty="0" smtClean="0"/>
          </a:p>
          <a:p>
            <a:r>
              <a:rPr lang="ja-JP" altLang="en-US" sz="1200" dirty="0" smtClean="0"/>
              <a:t>共有等，アジア</a:t>
            </a:r>
            <a:r>
              <a:rPr lang="ja-JP" altLang="en-US" sz="1200" dirty="0"/>
              <a:t>・太平洋地域</a:t>
            </a:r>
            <a:r>
              <a:rPr lang="ja-JP" altLang="en-US" sz="1200" dirty="0" smtClean="0"/>
              <a:t>の災害</a:t>
            </a:r>
            <a:endParaRPr lang="en-US" altLang="ja-JP" sz="1200" dirty="0" smtClean="0"/>
          </a:p>
          <a:p>
            <a:r>
              <a:rPr lang="ja-JP" altLang="en-US" sz="1200" dirty="0" smtClean="0"/>
              <a:t>管理に貢献する</a:t>
            </a:r>
            <a:r>
              <a:rPr lang="ja-JP" altLang="en-US" sz="1200" dirty="0"/>
              <a:t>我が国主導の</a:t>
            </a:r>
            <a:r>
              <a:rPr lang="ja-JP" altLang="en-US" sz="1200" dirty="0" smtClean="0"/>
              <a:t>国際</a:t>
            </a:r>
            <a:endParaRPr lang="en-US" altLang="ja-JP" sz="1200" dirty="0" smtClean="0"/>
          </a:p>
          <a:p>
            <a:r>
              <a:rPr lang="ja-JP" altLang="en-US" sz="1200" dirty="0" smtClean="0"/>
              <a:t>協力プロジェクト。</a:t>
            </a:r>
            <a:endParaRPr lang="en-US" altLang="ja-JP" sz="1200" dirty="0" smtClean="0"/>
          </a:p>
          <a:p>
            <a:r>
              <a:rPr lang="ja-JP" altLang="en-US" sz="1200" dirty="0" smtClean="0"/>
              <a:t>緊急</a:t>
            </a:r>
            <a:r>
              <a:rPr lang="ja-JP" altLang="en-US" sz="1200" dirty="0"/>
              <a:t>対応のみ</a:t>
            </a:r>
            <a:r>
              <a:rPr lang="ja-JP" altLang="en-US" sz="1200" dirty="0" smtClean="0"/>
              <a:t>ならず</a:t>
            </a:r>
            <a:r>
              <a:rPr lang="ja-JP" altLang="en-US" sz="1200" dirty="0"/>
              <a:t>，</a:t>
            </a:r>
            <a:r>
              <a:rPr lang="ja-JP" altLang="en-US" sz="1200" dirty="0" smtClean="0"/>
              <a:t>災害発生前の</a:t>
            </a:r>
            <a:endParaRPr lang="en-US" altLang="ja-JP" sz="1200" dirty="0" smtClean="0"/>
          </a:p>
          <a:p>
            <a:r>
              <a:rPr lang="ja-JP" altLang="en-US" sz="1200" dirty="0" smtClean="0"/>
              <a:t>減災</a:t>
            </a:r>
            <a:r>
              <a:rPr lang="ja-JP" altLang="en-US" sz="1200" dirty="0"/>
              <a:t>・準備</a:t>
            </a:r>
            <a:r>
              <a:rPr lang="ja-JP" altLang="en-US" sz="1200" dirty="0" smtClean="0"/>
              <a:t>フェーズ及び発災後の復</a:t>
            </a:r>
            <a:endParaRPr lang="en-US" altLang="ja-JP" sz="1200" dirty="0" smtClean="0"/>
          </a:p>
          <a:p>
            <a:r>
              <a:rPr lang="ja-JP" altLang="en-US" sz="1200" dirty="0" smtClean="0"/>
              <a:t>旧・</a:t>
            </a:r>
            <a:r>
              <a:rPr lang="ja-JP" altLang="en-US" sz="1200" dirty="0"/>
              <a:t>復興</a:t>
            </a:r>
            <a:r>
              <a:rPr lang="ja-JP" altLang="en-US" sz="1200" dirty="0" smtClean="0"/>
              <a:t>フェーズも対象</a:t>
            </a:r>
            <a:r>
              <a:rPr lang="ja-JP" altLang="en-US" sz="1200" dirty="0"/>
              <a:t>とする。</a:t>
            </a:r>
            <a:endParaRPr lang="en-US" altLang="ja-JP" sz="1200" dirty="0"/>
          </a:p>
          <a:p>
            <a:r>
              <a:rPr lang="ja-JP" altLang="en-US" sz="1200" dirty="0"/>
              <a:t>人材育成に資する研修等も実施。</a:t>
            </a:r>
            <a:endParaRPr lang="en-US" altLang="ja-JP" sz="1200" dirty="0"/>
          </a:p>
          <a:p>
            <a:endParaRPr kumimoji="1" lang="ja-JP" altLang="en-US" sz="1200" dirty="0"/>
          </a:p>
        </p:txBody>
      </p:sp>
      <p:sp>
        <p:nvSpPr>
          <p:cNvPr id="29" name="角丸四角形 28"/>
          <p:cNvSpPr/>
          <p:nvPr/>
        </p:nvSpPr>
        <p:spPr>
          <a:xfrm>
            <a:off x="5220072" y="4299313"/>
            <a:ext cx="2251952" cy="288032"/>
          </a:xfrm>
          <a:prstGeom prst="roundRect">
            <a:avLst/>
          </a:prstGeom>
          <a:solidFill>
            <a:schemeClr val="accent5">
              <a:lumMod val="20000"/>
              <a:lumOff val="80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アジア・</a:t>
            </a:r>
            <a:r>
              <a:rPr lang="ja-JP" altLang="en-US" sz="1200" b="1" dirty="0" smtClean="0">
                <a:solidFill>
                  <a:schemeClr val="tx1"/>
                </a:solidFill>
              </a:rPr>
              <a:t>太平洋地域の災害</a:t>
            </a:r>
            <a:r>
              <a:rPr kumimoji="1" lang="ja-JP" altLang="en-US" sz="1200" b="1" dirty="0" smtClean="0">
                <a:solidFill>
                  <a:schemeClr val="tx1"/>
                </a:solidFill>
              </a:rPr>
              <a:t>管理</a:t>
            </a:r>
            <a:endParaRPr kumimoji="1" lang="ja-JP" altLang="en-US" sz="1200" b="1" dirty="0">
              <a:solidFill>
                <a:schemeClr val="tx1"/>
              </a:solidFill>
            </a:endParaRPr>
          </a:p>
        </p:txBody>
      </p:sp>
      <p:sp>
        <p:nvSpPr>
          <p:cNvPr id="84" name="スライド番号プレースホルダー 83"/>
          <p:cNvSpPr>
            <a:spLocks noGrp="1"/>
          </p:cNvSpPr>
          <p:nvPr>
            <p:ph type="sldNum" sz="quarter" idx="12"/>
          </p:nvPr>
        </p:nvSpPr>
        <p:spPr>
          <a:xfrm>
            <a:off x="6893168" y="6385661"/>
            <a:ext cx="2133600" cy="365125"/>
          </a:xfrm>
        </p:spPr>
        <p:txBody>
          <a:bodyPr/>
          <a:lstStyle/>
          <a:p>
            <a:fld id="{4983C853-3FB3-410A-A0B8-16E77273A7C1}" type="slidenum">
              <a:rPr kumimoji="1" lang="ja-JP" altLang="en-US" smtClean="0"/>
              <a:t>6</a:t>
            </a:fld>
            <a:endParaRPr kumimoji="1" lang="ja-JP" altLang="en-US" dirty="0"/>
          </a:p>
        </p:txBody>
      </p:sp>
      <p:pic>
        <p:nvPicPr>
          <p:cNvPr id="2" name="図 1" descr="画面の領域"/>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58994" y="4756744"/>
            <a:ext cx="1094125" cy="1145680"/>
          </a:xfrm>
          <a:prstGeom prst="rect">
            <a:avLst/>
          </a:prstGeom>
          <a:ln>
            <a:solidFill>
              <a:schemeClr val="tx1"/>
            </a:solidFill>
          </a:ln>
        </p:spPr>
      </p:pic>
      <p:sp>
        <p:nvSpPr>
          <p:cNvPr id="3" name="正方形/長方形 2"/>
          <p:cNvSpPr/>
          <p:nvPr/>
        </p:nvSpPr>
        <p:spPr>
          <a:xfrm>
            <a:off x="7748856" y="6272467"/>
            <a:ext cx="914400" cy="388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7786093" y="6041635"/>
            <a:ext cx="954107" cy="246221"/>
          </a:xfrm>
          <a:prstGeom prst="rect">
            <a:avLst/>
          </a:prstGeom>
        </p:spPr>
        <p:txBody>
          <a:bodyPr wrap="none">
            <a:spAutoFit/>
          </a:bodyPr>
          <a:lstStyle/>
          <a:p>
            <a:r>
              <a:rPr lang="ja-JP" altLang="ja-JP" sz="1000" b="1" dirty="0"/>
              <a:t>洪水観測画像</a:t>
            </a:r>
          </a:p>
        </p:txBody>
      </p:sp>
    </p:spTree>
    <p:extLst>
      <p:ext uri="{BB962C8B-B14F-4D97-AF65-F5344CB8AC3E}">
        <p14:creationId xmlns:p14="http://schemas.microsoft.com/office/powerpoint/2010/main" val="141321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コンテンツ プレースホルダー 4"/>
          <p:cNvSpPr txBox="1">
            <a:spLocks/>
          </p:cNvSpPr>
          <p:nvPr/>
        </p:nvSpPr>
        <p:spPr>
          <a:xfrm>
            <a:off x="106752" y="3057702"/>
            <a:ext cx="8920017" cy="3402678"/>
          </a:xfrm>
          <a:prstGeom prst="rect">
            <a:avLst/>
          </a:prstGeom>
          <a:ln w="25400">
            <a:solidFill>
              <a:srgbClr val="FFCC99"/>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ja-JP" altLang="en-US" sz="1200" dirty="0">
              <a:latin typeface="ＭＳ ゴシック" panose="020B0609070205080204" pitchFamily="49" charset="-128"/>
              <a:ea typeface="ＭＳ ゴシック" panose="020B0609070205080204" pitchFamily="49" charset="-128"/>
            </a:endParaRPr>
          </a:p>
        </p:txBody>
      </p:sp>
      <p:sp>
        <p:nvSpPr>
          <p:cNvPr id="39" name="コンテンツ プレースホルダー 4"/>
          <p:cNvSpPr txBox="1">
            <a:spLocks/>
          </p:cNvSpPr>
          <p:nvPr/>
        </p:nvSpPr>
        <p:spPr>
          <a:xfrm>
            <a:off x="106752" y="550832"/>
            <a:ext cx="8884106" cy="2158088"/>
          </a:xfrm>
          <a:prstGeom prst="rect">
            <a:avLst/>
          </a:prstGeom>
          <a:ln w="25400">
            <a:solidFill>
              <a:srgbClr val="FFCC99"/>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ja-JP" altLang="en-US" sz="1200" dirty="0">
              <a:latin typeface="ＭＳ ゴシック" panose="020B0609070205080204" pitchFamily="49" charset="-128"/>
              <a:ea typeface="ＭＳ ゴシック" panose="020B0609070205080204" pitchFamily="49" charset="-128"/>
            </a:endParaRPr>
          </a:p>
        </p:txBody>
      </p:sp>
      <p:sp>
        <p:nvSpPr>
          <p:cNvPr id="16" name="角丸四角形 15"/>
          <p:cNvSpPr/>
          <p:nvPr/>
        </p:nvSpPr>
        <p:spPr>
          <a:xfrm>
            <a:off x="4678578" y="674055"/>
            <a:ext cx="1765629" cy="1893700"/>
          </a:xfrm>
          <a:prstGeom prst="roundRect">
            <a:avLst>
              <a:gd name="adj" fmla="val 2193"/>
            </a:avLst>
          </a:prstGeom>
          <a:solidFill>
            <a:schemeClr val="accent6">
              <a:lumMod val="20000"/>
              <a:lumOff val="80000"/>
              <a:alpha val="5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235224" y="836702"/>
            <a:ext cx="4145687" cy="1877437"/>
          </a:xfrm>
          <a:prstGeom prst="rect">
            <a:avLst/>
          </a:prstGeom>
          <a:noFill/>
        </p:spPr>
        <p:txBody>
          <a:bodyPr wrap="square" rtlCol="0">
            <a:spAutoFit/>
          </a:bodyPr>
          <a:lstStyle/>
          <a:p>
            <a:pPr algn="just"/>
            <a:r>
              <a:rPr lang="zh-TW" altLang="en-US" sz="1200" dirty="0">
                <a:latin typeface="ＭＳ Ｐゴシック" panose="020B0600070205080204" pitchFamily="50" charset="-128"/>
                <a:ea typeface="ＭＳ Ｐゴシック" panose="020B0600070205080204" pitchFamily="50" charset="-128"/>
              </a:rPr>
              <a:t>実施期間：</a:t>
            </a:r>
            <a:r>
              <a:rPr lang="en-US" altLang="zh-TW" sz="1200" dirty="0"/>
              <a:t>2010</a:t>
            </a:r>
            <a:r>
              <a:rPr lang="zh-TW" altLang="en-US" sz="1200" dirty="0">
                <a:latin typeface="ＭＳ Ｐゴシック" panose="020B0600070205080204" pitchFamily="50" charset="-128"/>
                <a:ea typeface="ＭＳ Ｐゴシック" panose="020B0600070205080204" pitchFamily="50" charset="-128"/>
              </a:rPr>
              <a:t>年</a:t>
            </a:r>
            <a:r>
              <a:rPr lang="en-US" altLang="zh-TW" sz="1200" dirty="0"/>
              <a:t>8</a:t>
            </a:r>
            <a:r>
              <a:rPr lang="zh-TW" altLang="en-US" sz="1200" dirty="0">
                <a:latin typeface="ＭＳ Ｐゴシック" panose="020B0600070205080204" pitchFamily="50" charset="-128"/>
                <a:ea typeface="ＭＳ Ｐゴシック" panose="020B0600070205080204" pitchFamily="50" charset="-128"/>
              </a:rPr>
              <a:t>月～</a:t>
            </a:r>
            <a:r>
              <a:rPr lang="en-US" altLang="zh-TW" sz="1200" dirty="0"/>
              <a:t>2015</a:t>
            </a:r>
            <a:r>
              <a:rPr lang="zh-TW" altLang="en-US" sz="1200" dirty="0">
                <a:latin typeface="ＭＳ Ｐゴシック" panose="020B0600070205080204" pitchFamily="50" charset="-128"/>
                <a:ea typeface="ＭＳ Ｐゴシック" panose="020B0600070205080204" pitchFamily="50" charset="-128"/>
              </a:rPr>
              <a:t>年</a:t>
            </a:r>
            <a:r>
              <a:rPr lang="en-US" altLang="zh-TW" sz="1200" dirty="0"/>
              <a:t>9</a:t>
            </a:r>
            <a:r>
              <a:rPr lang="zh-TW" altLang="en-US" sz="1200" dirty="0">
                <a:latin typeface="ＭＳ Ｐゴシック" panose="020B0600070205080204" pitchFamily="50" charset="-128"/>
                <a:ea typeface="ＭＳ Ｐゴシック" panose="020B0600070205080204" pitchFamily="50" charset="-128"/>
              </a:rPr>
              <a:t>月</a:t>
            </a:r>
            <a:endParaRPr lang="en-US" altLang="ja-JP" sz="1200" dirty="0">
              <a:latin typeface="ＭＳ Ｐゴシック" panose="020B0600070205080204" pitchFamily="50" charset="-128"/>
              <a:ea typeface="ＭＳ Ｐゴシック" panose="020B0600070205080204" pitchFamily="50" charset="-128"/>
            </a:endParaRPr>
          </a:p>
          <a:p>
            <a:pPr algn="just"/>
            <a:r>
              <a:rPr lang="ja-JP" altLang="en-US" sz="1600" dirty="0" smtClean="0"/>
              <a:t>　</a:t>
            </a:r>
            <a:r>
              <a:rPr lang="ja-JP" altLang="en-US" sz="1200" dirty="0" smtClean="0"/>
              <a:t>国際</a:t>
            </a:r>
            <a:r>
              <a:rPr lang="ja-JP" altLang="en-US" sz="1200" dirty="0"/>
              <a:t>稲研究所（</a:t>
            </a:r>
            <a:r>
              <a:rPr lang="en-US" altLang="ja-JP" sz="1200" dirty="0"/>
              <a:t>IRRI</a:t>
            </a:r>
            <a:r>
              <a:rPr lang="ja-JP" altLang="en-US" sz="1200" dirty="0"/>
              <a:t>）への拠出を</a:t>
            </a:r>
            <a:r>
              <a:rPr lang="ja-JP" altLang="en-US" sz="1200" dirty="0" smtClean="0"/>
              <a:t>通じ，</a:t>
            </a:r>
            <a:r>
              <a:rPr lang="ja-JP" altLang="en-US" sz="1200" u="sng" dirty="0" smtClean="0"/>
              <a:t>インドネシア</a:t>
            </a:r>
            <a:r>
              <a:rPr lang="ja-JP" altLang="en-US" sz="1200" u="sng" dirty="0"/>
              <a:t>及び</a:t>
            </a:r>
            <a:r>
              <a:rPr lang="ja-JP" altLang="en-US" sz="1200" u="sng" dirty="0" smtClean="0"/>
              <a:t>ラオス</a:t>
            </a:r>
            <a:r>
              <a:rPr lang="ja-JP" altLang="en-US" sz="1200" dirty="0" smtClean="0"/>
              <a:t>において，天水</a:t>
            </a:r>
            <a:r>
              <a:rPr lang="ja-JP" altLang="en-US" sz="1200" dirty="0"/>
              <a:t>稲作地域を対象</a:t>
            </a:r>
            <a:r>
              <a:rPr lang="ja-JP" altLang="en-US" sz="1200" dirty="0" smtClean="0"/>
              <a:t>に，</a:t>
            </a:r>
            <a:r>
              <a:rPr lang="ja-JP" altLang="en-US" sz="1200" u="sng" dirty="0" smtClean="0">
                <a:solidFill>
                  <a:schemeClr val="accent2">
                    <a:lumMod val="50000"/>
                  </a:schemeClr>
                </a:solidFill>
              </a:rPr>
              <a:t>気候</a:t>
            </a:r>
            <a:r>
              <a:rPr lang="ja-JP" altLang="en-US" sz="1200" u="sng" dirty="0">
                <a:solidFill>
                  <a:schemeClr val="accent2">
                    <a:lumMod val="50000"/>
                  </a:schemeClr>
                </a:solidFill>
              </a:rPr>
              <a:t>変動条件に適応したイネを</a:t>
            </a:r>
            <a:r>
              <a:rPr lang="ja-JP" altLang="en-US" sz="1200" u="sng" dirty="0" smtClean="0">
                <a:solidFill>
                  <a:schemeClr val="accent2">
                    <a:lumMod val="50000"/>
                  </a:schemeClr>
                </a:solidFill>
              </a:rPr>
              <a:t>開発。</a:t>
            </a:r>
            <a:endParaRPr lang="en-US" altLang="ja-JP" sz="1200" u="sng" dirty="0" smtClean="0">
              <a:solidFill>
                <a:schemeClr val="accent2">
                  <a:lumMod val="50000"/>
                </a:schemeClr>
              </a:solidFill>
            </a:endParaRPr>
          </a:p>
          <a:p>
            <a:pPr algn="just"/>
            <a:r>
              <a:rPr lang="ja-JP" altLang="en-US" sz="1200" dirty="0" smtClean="0"/>
              <a:t>　また、同国において，我が国</a:t>
            </a:r>
            <a:r>
              <a:rPr lang="ja-JP" altLang="en-US" sz="1200" dirty="0"/>
              <a:t>の研究機関が開発</a:t>
            </a:r>
            <a:r>
              <a:rPr lang="ja-JP" altLang="en-US" sz="1200" dirty="0" smtClean="0"/>
              <a:t>した季節気象</a:t>
            </a:r>
            <a:r>
              <a:rPr lang="ja-JP" altLang="en-US" sz="1200" dirty="0"/>
              <a:t>予測モデルを</a:t>
            </a:r>
            <a:r>
              <a:rPr lang="ja-JP" altLang="en-US" sz="1200" dirty="0" smtClean="0"/>
              <a:t>用いて，雨期</a:t>
            </a:r>
            <a:r>
              <a:rPr lang="ja-JP" altLang="en-US" sz="1200" dirty="0"/>
              <a:t>の時期や降水強度等の予報データの提供及び使用品種や播種・移植時期等の違いによる</a:t>
            </a:r>
            <a:r>
              <a:rPr lang="ja-JP" altLang="en-US" sz="1200" u="sng" dirty="0">
                <a:solidFill>
                  <a:schemeClr val="accent1">
                    <a:lumMod val="50000"/>
                  </a:schemeClr>
                </a:solidFill>
              </a:rPr>
              <a:t>予想収量情報の提供</a:t>
            </a:r>
            <a:r>
              <a:rPr lang="ja-JP" altLang="en-US" sz="1200" dirty="0"/>
              <a:t>を</a:t>
            </a:r>
            <a:r>
              <a:rPr lang="ja-JP" altLang="en-US" sz="1200" dirty="0" smtClean="0"/>
              <a:t>通じて，</a:t>
            </a:r>
            <a:r>
              <a:rPr lang="ja-JP" altLang="en-US" sz="1200" u="sng" dirty="0" smtClean="0">
                <a:solidFill>
                  <a:srgbClr val="FF0000"/>
                </a:solidFill>
              </a:rPr>
              <a:t>干ばつ</a:t>
            </a:r>
            <a:r>
              <a:rPr lang="ja-JP" altLang="en-US" sz="1200" u="sng" dirty="0">
                <a:solidFill>
                  <a:srgbClr val="FF0000"/>
                </a:solidFill>
              </a:rPr>
              <a:t>回避を支援するシステムを構築中</a:t>
            </a:r>
            <a:r>
              <a:rPr lang="ja-JP" altLang="en-US" sz="1200" dirty="0" smtClean="0">
                <a:solidFill>
                  <a:srgbClr val="FF0000"/>
                </a:solidFill>
              </a:rPr>
              <a:t>。</a:t>
            </a:r>
            <a:r>
              <a:rPr lang="ja-JP" altLang="en-US" sz="1200" dirty="0" smtClean="0"/>
              <a:t>来年の早い段階に公開予定。</a:t>
            </a:r>
            <a:endParaRPr lang="ja-JP" altLang="en-US" sz="1200" dirty="0"/>
          </a:p>
        </p:txBody>
      </p:sp>
      <p:sp>
        <p:nvSpPr>
          <p:cNvPr id="12" name="テキスト ボックス 11"/>
          <p:cNvSpPr txBox="1"/>
          <p:nvPr/>
        </p:nvSpPr>
        <p:spPr>
          <a:xfrm>
            <a:off x="4522237" y="674054"/>
            <a:ext cx="1959604" cy="461665"/>
          </a:xfrm>
          <a:prstGeom prst="rect">
            <a:avLst/>
          </a:prstGeom>
          <a:noFill/>
        </p:spPr>
        <p:txBody>
          <a:bodyPr wrap="square" rtlCol="0">
            <a:spAutoFit/>
          </a:bodyPr>
          <a:lstStyle/>
          <a:p>
            <a:pPr algn="ctr"/>
            <a:r>
              <a:rPr kumimoji="1" lang="ja-JP" altLang="en-US" sz="1200" dirty="0" smtClean="0">
                <a:solidFill>
                  <a:schemeClr val="accent2">
                    <a:lumMod val="50000"/>
                  </a:schemeClr>
                </a:solidFill>
              </a:rPr>
              <a:t>気候変動条件に</a:t>
            </a:r>
            <a:endParaRPr kumimoji="1" lang="en-US" altLang="ja-JP" sz="1200" dirty="0" smtClean="0">
              <a:solidFill>
                <a:schemeClr val="accent2">
                  <a:lumMod val="50000"/>
                </a:schemeClr>
              </a:solidFill>
            </a:endParaRPr>
          </a:p>
          <a:p>
            <a:pPr algn="ctr"/>
            <a:r>
              <a:rPr kumimoji="1" lang="ja-JP" altLang="en-US" sz="1200" dirty="0" smtClean="0">
                <a:solidFill>
                  <a:schemeClr val="accent2">
                    <a:lumMod val="50000"/>
                  </a:schemeClr>
                </a:solidFill>
              </a:rPr>
              <a:t>適応したイネの開発</a:t>
            </a:r>
            <a:endParaRPr kumimoji="1" lang="ja-JP" altLang="en-US" sz="1200" dirty="0">
              <a:solidFill>
                <a:schemeClr val="accent2">
                  <a:lumMod val="50000"/>
                </a:schemeClr>
              </a:solidFill>
            </a:endParaRPr>
          </a:p>
        </p:txBody>
      </p:sp>
      <p:sp>
        <p:nvSpPr>
          <p:cNvPr id="13" name="テキスト ボックス 12"/>
          <p:cNvSpPr txBox="1"/>
          <p:nvPr/>
        </p:nvSpPr>
        <p:spPr>
          <a:xfrm>
            <a:off x="4905732" y="1126063"/>
            <a:ext cx="1322452" cy="405683"/>
          </a:xfrm>
          <a:prstGeom prst="rect">
            <a:avLst/>
          </a:prstGeom>
          <a:solidFill>
            <a:schemeClr val="accent2">
              <a:lumMod val="50000"/>
            </a:schemeClr>
          </a:solidFill>
          <a:ln>
            <a:solidFill>
              <a:schemeClr val="tx1">
                <a:lumMod val="75000"/>
                <a:lumOff val="25000"/>
              </a:schemeClr>
            </a:solidFill>
          </a:ln>
          <a:scene3d>
            <a:camera prst="orthographicFront"/>
            <a:lightRig rig="threePt" dir="t"/>
          </a:scene3d>
          <a:sp3d>
            <a:bevelT/>
          </a:sp3d>
        </p:spPr>
        <p:txBody>
          <a:bodyPr wrap="square" lIns="18000" tIns="18000" rIns="18000" bIns="18000" rtlCol="0">
            <a:spAutoFit/>
          </a:bodyPr>
          <a:lstStyle/>
          <a:p>
            <a:pPr algn="ctr"/>
            <a:r>
              <a:rPr kumimoji="1" lang="ja-JP" altLang="en-US" sz="1200" dirty="0" smtClean="0">
                <a:solidFill>
                  <a:schemeClr val="bg1"/>
                </a:solidFill>
              </a:rPr>
              <a:t>早生</a:t>
            </a:r>
            <a:endParaRPr kumimoji="1" lang="en-US" altLang="ja-JP" sz="1200" dirty="0" smtClean="0">
              <a:solidFill>
                <a:schemeClr val="bg1"/>
              </a:solidFill>
            </a:endParaRPr>
          </a:p>
          <a:p>
            <a:pPr algn="ctr"/>
            <a:r>
              <a:rPr kumimoji="1" lang="ja-JP" altLang="en-US" sz="1200" dirty="0" smtClean="0">
                <a:solidFill>
                  <a:schemeClr val="bg1"/>
                </a:solidFill>
              </a:rPr>
              <a:t>（干ばつ回避）</a:t>
            </a:r>
            <a:endParaRPr kumimoji="1" lang="ja-JP" altLang="en-US" sz="1200" dirty="0">
              <a:solidFill>
                <a:schemeClr val="bg1"/>
              </a:solidFill>
            </a:endParaRPr>
          </a:p>
        </p:txBody>
      </p:sp>
      <p:sp>
        <p:nvSpPr>
          <p:cNvPr id="14" name="テキスト ボックス 13"/>
          <p:cNvSpPr txBox="1"/>
          <p:nvPr/>
        </p:nvSpPr>
        <p:spPr>
          <a:xfrm>
            <a:off x="4905732" y="1658583"/>
            <a:ext cx="1324695" cy="405683"/>
          </a:xfrm>
          <a:prstGeom prst="rect">
            <a:avLst/>
          </a:prstGeom>
          <a:solidFill>
            <a:schemeClr val="accent2">
              <a:lumMod val="50000"/>
            </a:schemeClr>
          </a:solidFill>
          <a:ln>
            <a:solidFill>
              <a:schemeClr val="tx1">
                <a:lumMod val="75000"/>
                <a:lumOff val="25000"/>
              </a:schemeClr>
            </a:solidFill>
          </a:ln>
          <a:scene3d>
            <a:camera prst="orthographicFront"/>
            <a:lightRig rig="threePt" dir="t"/>
          </a:scene3d>
          <a:sp3d>
            <a:bevelT/>
          </a:sp3d>
        </p:spPr>
        <p:txBody>
          <a:bodyPr wrap="square" lIns="18000" tIns="18000" rIns="18000" bIns="18000" rtlCol="0">
            <a:spAutoFit/>
          </a:bodyPr>
          <a:lstStyle/>
          <a:p>
            <a:pPr algn="ctr"/>
            <a:r>
              <a:rPr kumimoji="1" lang="ja-JP" altLang="en-US" sz="1200" dirty="0" smtClean="0">
                <a:solidFill>
                  <a:schemeClr val="bg1"/>
                </a:solidFill>
              </a:rPr>
              <a:t>早朝開花</a:t>
            </a:r>
            <a:endParaRPr kumimoji="1" lang="en-US" altLang="ja-JP" sz="1200" dirty="0" smtClean="0">
              <a:solidFill>
                <a:schemeClr val="bg1"/>
              </a:solidFill>
            </a:endParaRPr>
          </a:p>
          <a:p>
            <a:pPr algn="ctr"/>
            <a:r>
              <a:rPr lang="ja-JP" altLang="en-US" sz="1200" dirty="0" smtClean="0">
                <a:solidFill>
                  <a:schemeClr val="bg1"/>
                </a:solidFill>
              </a:rPr>
              <a:t>（高温不稔回避）</a:t>
            </a:r>
            <a:endParaRPr kumimoji="1" lang="ja-JP" altLang="en-US" sz="1200" dirty="0">
              <a:solidFill>
                <a:schemeClr val="bg1"/>
              </a:solidFill>
            </a:endParaRPr>
          </a:p>
        </p:txBody>
      </p:sp>
      <p:sp>
        <p:nvSpPr>
          <p:cNvPr id="15" name="テキスト ボックス 14"/>
          <p:cNvSpPr txBox="1"/>
          <p:nvPr/>
        </p:nvSpPr>
        <p:spPr>
          <a:xfrm>
            <a:off x="4905732" y="2202096"/>
            <a:ext cx="1338071" cy="221018"/>
          </a:xfrm>
          <a:prstGeom prst="rect">
            <a:avLst/>
          </a:prstGeom>
          <a:solidFill>
            <a:schemeClr val="accent2">
              <a:lumMod val="50000"/>
            </a:schemeClr>
          </a:solidFill>
          <a:ln>
            <a:solidFill>
              <a:schemeClr val="tx1">
                <a:lumMod val="75000"/>
                <a:lumOff val="25000"/>
              </a:schemeClr>
            </a:solidFill>
          </a:ln>
          <a:scene3d>
            <a:camera prst="orthographicFront"/>
            <a:lightRig rig="threePt" dir="t"/>
          </a:scene3d>
          <a:sp3d>
            <a:bevelT/>
          </a:sp3d>
        </p:spPr>
        <p:txBody>
          <a:bodyPr wrap="square" lIns="18000" tIns="18000" rIns="18000" bIns="18000" rtlCol="0">
            <a:spAutoFit/>
          </a:bodyPr>
          <a:lstStyle/>
          <a:p>
            <a:pPr algn="ctr"/>
            <a:r>
              <a:rPr lang="ja-JP" altLang="en-US" sz="1200" dirty="0" smtClean="0">
                <a:solidFill>
                  <a:schemeClr val="bg1"/>
                </a:solidFill>
              </a:rPr>
              <a:t>籾数増大（多収）</a:t>
            </a:r>
            <a:endParaRPr kumimoji="1" lang="ja-JP" altLang="en-US" sz="1200" dirty="0">
              <a:solidFill>
                <a:schemeClr val="bg1"/>
              </a:solidFill>
            </a:endParaRPr>
          </a:p>
        </p:txBody>
      </p:sp>
      <p:sp>
        <p:nvSpPr>
          <p:cNvPr id="17" name="角丸四角形 16"/>
          <p:cNvSpPr/>
          <p:nvPr/>
        </p:nvSpPr>
        <p:spPr>
          <a:xfrm>
            <a:off x="6612433" y="674054"/>
            <a:ext cx="2016225" cy="1893701"/>
          </a:xfrm>
          <a:prstGeom prst="roundRect">
            <a:avLst>
              <a:gd name="adj" fmla="val 1963"/>
            </a:avLst>
          </a:prstGeom>
          <a:solidFill>
            <a:schemeClr val="accent1">
              <a:lumMod val="20000"/>
              <a:lumOff val="80000"/>
              <a:alpha val="50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607823" y="674053"/>
            <a:ext cx="1993838" cy="461665"/>
          </a:xfrm>
          <a:prstGeom prst="rect">
            <a:avLst/>
          </a:prstGeom>
          <a:noFill/>
        </p:spPr>
        <p:txBody>
          <a:bodyPr wrap="square" rtlCol="0">
            <a:spAutoFit/>
          </a:bodyPr>
          <a:lstStyle/>
          <a:p>
            <a:pPr algn="ctr"/>
            <a:r>
              <a:rPr kumimoji="1" lang="ja-JP" altLang="en-US" sz="1200" dirty="0" smtClean="0">
                <a:solidFill>
                  <a:schemeClr val="accent1">
                    <a:lumMod val="50000"/>
                  </a:schemeClr>
                </a:solidFill>
              </a:rPr>
              <a:t>予想収量情報提供</a:t>
            </a:r>
            <a:endParaRPr kumimoji="1" lang="en-US" altLang="ja-JP" sz="1200" dirty="0" smtClean="0">
              <a:solidFill>
                <a:schemeClr val="accent1">
                  <a:lumMod val="50000"/>
                </a:schemeClr>
              </a:solidFill>
            </a:endParaRPr>
          </a:p>
          <a:p>
            <a:pPr algn="ctr"/>
            <a:r>
              <a:rPr kumimoji="1" lang="ja-JP" altLang="en-US" sz="1200" dirty="0" smtClean="0">
                <a:solidFill>
                  <a:schemeClr val="accent1">
                    <a:lumMod val="50000"/>
                  </a:schemeClr>
                </a:solidFill>
              </a:rPr>
              <a:t>システムの開発</a:t>
            </a:r>
            <a:endParaRPr kumimoji="1" lang="ja-JP" altLang="en-US" sz="1200" dirty="0">
              <a:solidFill>
                <a:schemeClr val="accent1">
                  <a:lumMod val="50000"/>
                </a:schemeClr>
              </a:solidFill>
            </a:endParaRPr>
          </a:p>
        </p:txBody>
      </p:sp>
      <p:sp>
        <p:nvSpPr>
          <p:cNvPr id="19" name="テキスト ボックス 18"/>
          <p:cNvSpPr txBox="1"/>
          <p:nvPr/>
        </p:nvSpPr>
        <p:spPr>
          <a:xfrm>
            <a:off x="6777142" y="1126062"/>
            <a:ext cx="747864" cy="405683"/>
          </a:xfrm>
          <a:prstGeom prst="rect">
            <a:avLst/>
          </a:prstGeom>
          <a:solidFill>
            <a:schemeClr val="accent1">
              <a:lumMod val="50000"/>
            </a:schemeClr>
          </a:solidFill>
          <a:ln>
            <a:solidFill>
              <a:schemeClr val="tx2">
                <a:lumMod val="50000"/>
              </a:schemeClr>
            </a:solidFill>
          </a:ln>
          <a:scene3d>
            <a:camera prst="orthographicFront"/>
            <a:lightRig rig="threePt" dir="t"/>
          </a:scene3d>
          <a:sp3d>
            <a:bevelT/>
          </a:sp3d>
        </p:spPr>
        <p:txBody>
          <a:bodyPr wrap="square" lIns="18000" tIns="18000" rIns="18000" bIns="18000" rtlCol="0">
            <a:spAutoFit/>
          </a:bodyPr>
          <a:lstStyle/>
          <a:p>
            <a:pPr algn="ctr"/>
            <a:r>
              <a:rPr kumimoji="1" lang="ja-JP" altLang="en-US" sz="1200" dirty="0" smtClean="0">
                <a:solidFill>
                  <a:schemeClr val="bg1"/>
                </a:solidFill>
              </a:rPr>
              <a:t>気象予測</a:t>
            </a:r>
            <a:endParaRPr kumimoji="1" lang="en-US" altLang="ja-JP" sz="1200" dirty="0" smtClean="0">
              <a:solidFill>
                <a:schemeClr val="bg1"/>
              </a:solidFill>
            </a:endParaRPr>
          </a:p>
          <a:p>
            <a:pPr algn="ctr"/>
            <a:r>
              <a:rPr kumimoji="1" lang="ja-JP" altLang="en-US" sz="1200" dirty="0" smtClean="0">
                <a:solidFill>
                  <a:schemeClr val="bg1"/>
                </a:solidFill>
              </a:rPr>
              <a:t>モデル</a:t>
            </a:r>
            <a:endParaRPr kumimoji="1" lang="ja-JP" altLang="en-US" sz="1200" dirty="0">
              <a:solidFill>
                <a:schemeClr val="bg1"/>
              </a:solidFill>
            </a:endParaRPr>
          </a:p>
        </p:txBody>
      </p:sp>
      <p:sp>
        <p:nvSpPr>
          <p:cNvPr id="20" name="テキスト ボックス 19"/>
          <p:cNvSpPr txBox="1"/>
          <p:nvPr/>
        </p:nvSpPr>
        <p:spPr>
          <a:xfrm>
            <a:off x="7607134" y="1121288"/>
            <a:ext cx="782699" cy="405683"/>
          </a:xfrm>
          <a:prstGeom prst="rect">
            <a:avLst/>
          </a:prstGeom>
          <a:solidFill>
            <a:schemeClr val="accent1">
              <a:lumMod val="50000"/>
            </a:schemeClr>
          </a:solidFill>
          <a:ln>
            <a:solidFill>
              <a:schemeClr val="tx2">
                <a:lumMod val="50000"/>
              </a:schemeClr>
            </a:solidFill>
          </a:ln>
          <a:scene3d>
            <a:camera prst="orthographicFront"/>
            <a:lightRig rig="threePt" dir="t"/>
          </a:scene3d>
          <a:sp3d>
            <a:bevelT/>
          </a:sp3d>
        </p:spPr>
        <p:txBody>
          <a:bodyPr wrap="square" lIns="18000" tIns="18000" rIns="18000" bIns="18000" rtlCol="0">
            <a:spAutoFit/>
          </a:bodyPr>
          <a:lstStyle/>
          <a:p>
            <a:pPr algn="ctr"/>
            <a:r>
              <a:rPr kumimoji="1" lang="ja-JP" altLang="en-US" sz="1200" dirty="0" smtClean="0">
                <a:solidFill>
                  <a:schemeClr val="bg1"/>
                </a:solidFill>
              </a:rPr>
              <a:t>作物生育</a:t>
            </a:r>
            <a:endParaRPr kumimoji="1" lang="en-US" altLang="ja-JP" sz="1200" dirty="0" smtClean="0">
              <a:solidFill>
                <a:schemeClr val="bg1"/>
              </a:solidFill>
            </a:endParaRPr>
          </a:p>
          <a:p>
            <a:pPr algn="ctr"/>
            <a:r>
              <a:rPr kumimoji="1" lang="ja-JP" altLang="en-US" sz="1200" dirty="0" smtClean="0">
                <a:solidFill>
                  <a:schemeClr val="bg1"/>
                </a:solidFill>
              </a:rPr>
              <a:t>モデル</a:t>
            </a:r>
            <a:endParaRPr kumimoji="1" lang="ja-JP" altLang="en-US" sz="1200" dirty="0">
              <a:solidFill>
                <a:schemeClr val="bg1"/>
              </a:solidFill>
            </a:endParaRPr>
          </a:p>
        </p:txBody>
      </p:sp>
      <p:grpSp>
        <p:nvGrpSpPr>
          <p:cNvPr id="21" name="グループ化 20"/>
          <p:cNvGrpSpPr/>
          <p:nvPr/>
        </p:nvGrpSpPr>
        <p:grpSpPr>
          <a:xfrm>
            <a:off x="7087363" y="1658583"/>
            <a:ext cx="970552" cy="692561"/>
            <a:chOff x="2784769" y="4914938"/>
            <a:chExt cx="970552" cy="658478"/>
          </a:xfrm>
        </p:grpSpPr>
        <p:sp>
          <p:nvSpPr>
            <p:cNvPr id="22" name="正方形/長方形 21"/>
            <p:cNvSpPr/>
            <p:nvPr/>
          </p:nvSpPr>
          <p:spPr>
            <a:xfrm>
              <a:off x="2795438" y="4914938"/>
              <a:ext cx="959883" cy="65494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3" name="フリーフォーム 22"/>
            <p:cNvSpPr/>
            <p:nvPr/>
          </p:nvSpPr>
          <p:spPr>
            <a:xfrm>
              <a:off x="2784769" y="4946507"/>
              <a:ext cx="965689" cy="626909"/>
            </a:xfrm>
            <a:custGeom>
              <a:avLst/>
              <a:gdLst>
                <a:gd name="connsiteX0" fmla="*/ 0 w 795338"/>
                <a:gd name="connsiteY0" fmla="*/ 711537 h 719327"/>
                <a:gd name="connsiteX1" fmla="*/ 300038 w 795338"/>
                <a:gd name="connsiteY1" fmla="*/ 711537 h 719327"/>
                <a:gd name="connsiteX2" fmla="*/ 414338 w 795338"/>
                <a:gd name="connsiteY2" fmla="*/ 630574 h 719327"/>
                <a:gd name="connsiteX3" fmla="*/ 485775 w 795338"/>
                <a:gd name="connsiteY3" fmla="*/ 68599 h 719327"/>
                <a:gd name="connsiteX4" fmla="*/ 557213 w 795338"/>
                <a:gd name="connsiteY4" fmla="*/ 16212 h 719327"/>
                <a:gd name="connsiteX5" fmla="*/ 614363 w 795338"/>
                <a:gd name="connsiteY5" fmla="*/ 130512 h 719327"/>
                <a:gd name="connsiteX6" fmla="*/ 752475 w 795338"/>
                <a:gd name="connsiteY6" fmla="*/ 611524 h 719327"/>
                <a:gd name="connsiteX7" fmla="*/ 795338 w 795338"/>
                <a:gd name="connsiteY7" fmla="*/ 601999 h 719327"/>
                <a:gd name="connsiteX0" fmla="*/ 0 w 795338"/>
                <a:gd name="connsiteY0" fmla="*/ 711537 h 719327"/>
                <a:gd name="connsiteX1" fmla="*/ 300038 w 795338"/>
                <a:gd name="connsiteY1" fmla="*/ 711537 h 719327"/>
                <a:gd name="connsiteX2" fmla="*/ 414338 w 795338"/>
                <a:gd name="connsiteY2" fmla="*/ 630574 h 719327"/>
                <a:gd name="connsiteX3" fmla="*/ 485775 w 795338"/>
                <a:gd name="connsiteY3" fmla="*/ 68599 h 719327"/>
                <a:gd name="connsiteX4" fmla="*/ 557213 w 795338"/>
                <a:gd name="connsiteY4" fmla="*/ 16212 h 719327"/>
                <a:gd name="connsiteX5" fmla="*/ 614363 w 795338"/>
                <a:gd name="connsiteY5" fmla="*/ 130512 h 719327"/>
                <a:gd name="connsiteX6" fmla="*/ 795338 w 795338"/>
                <a:gd name="connsiteY6" fmla="*/ 601999 h 719327"/>
                <a:gd name="connsiteX0" fmla="*/ 0 w 795338"/>
                <a:gd name="connsiteY0" fmla="*/ 711537 h 719327"/>
                <a:gd name="connsiteX1" fmla="*/ 300038 w 795338"/>
                <a:gd name="connsiteY1" fmla="*/ 711537 h 719327"/>
                <a:gd name="connsiteX2" fmla="*/ 414338 w 795338"/>
                <a:gd name="connsiteY2" fmla="*/ 630574 h 719327"/>
                <a:gd name="connsiteX3" fmla="*/ 485775 w 795338"/>
                <a:gd name="connsiteY3" fmla="*/ 68599 h 719327"/>
                <a:gd name="connsiteX4" fmla="*/ 557213 w 795338"/>
                <a:gd name="connsiteY4" fmla="*/ 16212 h 719327"/>
                <a:gd name="connsiteX5" fmla="*/ 614363 w 795338"/>
                <a:gd name="connsiteY5" fmla="*/ 130512 h 719327"/>
                <a:gd name="connsiteX6" fmla="*/ 700088 w 795338"/>
                <a:gd name="connsiteY6" fmla="*/ 378162 h 719327"/>
                <a:gd name="connsiteX7" fmla="*/ 795338 w 795338"/>
                <a:gd name="connsiteY7" fmla="*/ 601999 h 719327"/>
                <a:gd name="connsiteX0" fmla="*/ 0 w 795338"/>
                <a:gd name="connsiteY0" fmla="*/ 602000 h 716477"/>
                <a:gd name="connsiteX1" fmla="*/ 300038 w 795338"/>
                <a:gd name="connsiteY1" fmla="*/ 711537 h 716477"/>
                <a:gd name="connsiteX2" fmla="*/ 414338 w 795338"/>
                <a:gd name="connsiteY2" fmla="*/ 630574 h 716477"/>
                <a:gd name="connsiteX3" fmla="*/ 485775 w 795338"/>
                <a:gd name="connsiteY3" fmla="*/ 68599 h 716477"/>
                <a:gd name="connsiteX4" fmla="*/ 557213 w 795338"/>
                <a:gd name="connsiteY4" fmla="*/ 16212 h 716477"/>
                <a:gd name="connsiteX5" fmla="*/ 614363 w 795338"/>
                <a:gd name="connsiteY5" fmla="*/ 130512 h 716477"/>
                <a:gd name="connsiteX6" fmla="*/ 700088 w 795338"/>
                <a:gd name="connsiteY6" fmla="*/ 378162 h 716477"/>
                <a:gd name="connsiteX7" fmla="*/ 795338 w 795338"/>
                <a:gd name="connsiteY7" fmla="*/ 601999 h 716477"/>
                <a:gd name="connsiteX0" fmla="*/ 0 w 795338"/>
                <a:gd name="connsiteY0" fmla="*/ 602000 h 712381"/>
                <a:gd name="connsiteX1" fmla="*/ 133350 w 795338"/>
                <a:gd name="connsiteY1" fmla="*/ 668674 h 712381"/>
                <a:gd name="connsiteX2" fmla="*/ 300038 w 795338"/>
                <a:gd name="connsiteY2" fmla="*/ 711537 h 712381"/>
                <a:gd name="connsiteX3" fmla="*/ 414338 w 795338"/>
                <a:gd name="connsiteY3" fmla="*/ 630574 h 712381"/>
                <a:gd name="connsiteX4" fmla="*/ 485775 w 795338"/>
                <a:gd name="connsiteY4" fmla="*/ 68599 h 712381"/>
                <a:gd name="connsiteX5" fmla="*/ 557213 w 795338"/>
                <a:gd name="connsiteY5" fmla="*/ 16212 h 712381"/>
                <a:gd name="connsiteX6" fmla="*/ 614363 w 795338"/>
                <a:gd name="connsiteY6" fmla="*/ 130512 h 712381"/>
                <a:gd name="connsiteX7" fmla="*/ 700088 w 795338"/>
                <a:gd name="connsiteY7" fmla="*/ 378162 h 712381"/>
                <a:gd name="connsiteX8" fmla="*/ 795338 w 795338"/>
                <a:gd name="connsiteY8" fmla="*/ 601999 h 712381"/>
                <a:gd name="connsiteX0" fmla="*/ 0 w 795338"/>
                <a:gd name="connsiteY0" fmla="*/ 602000 h 717046"/>
                <a:gd name="connsiteX1" fmla="*/ 133350 w 795338"/>
                <a:gd name="connsiteY1" fmla="*/ 668674 h 717046"/>
                <a:gd name="connsiteX2" fmla="*/ 233363 w 795338"/>
                <a:gd name="connsiteY2" fmla="*/ 716300 h 717046"/>
                <a:gd name="connsiteX3" fmla="*/ 414338 w 795338"/>
                <a:gd name="connsiteY3" fmla="*/ 630574 h 717046"/>
                <a:gd name="connsiteX4" fmla="*/ 485775 w 795338"/>
                <a:gd name="connsiteY4" fmla="*/ 68599 h 717046"/>
                <a:gd name="connsiteX5" fmla="*/ 557213 w 795338"/>
                <a:gd name="connsiteY5" fmla="*/ 16212 h 717046"/>
                <a:gd name="connsiteX6" fmla="*/ 614363 w 795338"/>
                <a:gd name="connsiteY6" fmla="*/ 130512 h 717046"/>
                <a:gd name="connsiteX7" fmla="*/ 700088 w 795338"/>
                <a:gd name="connsiteY7" fmla="*/ 378162 h 717046"/>
                <a:gd name="connsiteX8" fmla="*/ 795338 w 795338"/>
                <a:gd name="connsiteY8" fmla="*/ 601999 h 717046"/>
                <a:gd name="connsiteX0" fmla="*/ 0 w 795338"/>
                <a:gd name="connsiteY0" fmla="*/ 600083 h 716504"/>
                <a:gd name="connsiteX1" fmla="*/ 133350 w 795338"/>
                <a:gd name="connsiteY1" fmla="*/ 666757 h 716504"/>
                <a:gd name="connsiteX2" fmla="*/ 233363 w 795338"/>
                <a:gd name="connsiteY2" fmla="*/ 714383 h 716504"/>
                <a:gd name="connsiteX3" fmla="*/ 409576 w 795338"/>
                <a:gd name="connsiteY3" fmla="*/ 595319 h 716504"/>
                <a:gd name="connsiteX4" fmla="*/ 485775 w 795338"/>
                <a:gd name="connsiteY4" fmla="*/ 66682 h 716504"/>
                <a:gd name="connsiteX5" fmla="*/ 557213 w 795338"/>
                <a:gd name="connsiteY5" fmla="*/ 14295 h 716504"/>
                <a:gd name="connsiteX6" fmla="*/ 614363 w 795338"/>
                <a:gd name="connsiteY6" fmla="*/ 128595 h 716504"/>
                <a:gd name="connsiteX7" fmla="*/ 700088 w 795338"/>
                <a:gd name="connsiteY7" fmla="*/ 376245 h 716504"/>
                <a:gd name="connsiteX8" fmla="*/ 795338 w 795338"/>
                <a:gd name="connsiteY8" fmla="*/ 600082 h 716504"/>
                <a:gd name="connsiteX0" fmla="*/ 0 w 795338"/>
                <a:gd name="connsiteY0" fmla="*/ 600083 h 717517"/>
                <a:gd name="connsiteX1" fmla="*/ 104775 w 795338"/>
                <a:gd name="connsiteY1" fmla="*/ 676282 h 717517"/>
                <a:gd name="connsiteX2" fmla="*/ 233363 w 795338"/>
                <a:gd name="connsiteY2" fmla="*/ 714383 h 717517"/>
                <a:gd name="connsiteX3" fmla="*/ 409576 w 795338"/>
                <a:gd name="connsiteY3" fmla="*/ 595319 h 717517"/>
                <a:gd name="connsiteX4" fmla="*/ 485775 w 795338"/>
                <a:gd name="connsiteY4" fmla="*/ 66682 h 717517"/>
                <a:gd name="connsiteX5" fmla="*/ 557213 w 795338"/>
                <a:gd name="connsiteY5" fmla="*/ 14295 h 717517"/>
                <a:gd name="connsiteX6" fmla="*/ 614363 w 795338"/>
                <a:gd name="connsiteY6" fmla="*/ 128595 h 717517"/>
                <a:gd name="connsiteX7" fmla="*/ 700088 w 795338"/>
                <a:gd name="connsiteY7" fmla="*/ 376245 h 717517"/>
                <a:gd name="connsiteX8" fmla="*/ 795338 w 795338"/>
                <a:gd name="connsiteY8" fmla="*/ 600082 h 717517"/>
                <a:gd name="connsiteX0" fmla="*/ 0 w 795338"/>
                <a:gd name="connsiteY0" fmla="*/ 600083 h 700657"/>
                <a:gd name="connsiteX1" fmla="*/ 104775 w 795338"/>
                <a:gd name="connsiteY1" fmla="*/ 676282 h 700657"/>
                <a:gd name="connsiteX2" fmla="*/ 238126 w 795338"/>
                <a:gd name="connsiteY2" fmla="*/ 695333 h 700657"/>
                <a:gd name="connsiteX3" fmla="*/ 409576 w 795338"/>
                <a:gd name="connsiteY3" fmla="*/ 595319 h 700657"/>
                <a:gd name="connsiteX4" fmla="*/ 485775 w 795338"/>
                <a:gd name="connsiteY4" fmla="*/ 66682 h 700657"/>
                <a:gd name="connsiteX5" fmla="*/ 557213 w 795338"/>
                <a:gd name="connsiteY5" fmla="*/ 14295 h 700657"/>
                <a:gd name="connsiteX6" fmla="*/ 614363 w 795338"/>
                <a:gd name="connsiteY6" fmla="*/ 128595 h 700657"/>
                <a:gd name="connsiteX7" fmla="*/ 700088 w 795338"/>
                <a:gd name="connsiteY7" fmla="*/ 376245 h 700657"/>
                <a:gd name="connsiteX8" fmla="*/ 795338 w 795338"/>
                <a:gd name="connsiteY8" fmla="*/ 600082 h 700657"/>
                <a:gd name="connsiteX0" fmla="*/ 0 w 795338"/>
                <a:gd name="connsiteY0" fmla="*/ 600083 h 700657"/>
                <a:gd name="connsiteX1" fmla="*/ 104775 w 795338"/>
                <a:gd name="connsiteY1" fmla="*/ 676282 h 700657"/>
                <a:gd name="connsiteX2" fmla="*/ 238126 w 795338"/>
                <a:gd name="connsiteY2" fmla="*/ 695333 h 700657"/>
                <a:gd name="connsiteX3" fmla="*/ 409576 w 795338"/>
                <a:gd name="connsiteY3" fmla="*/ 595319 h 700657"/>
                <a:gd name="connsiteX4" fmla="*/ 485775 w 795338"/>
                <a:gd name="connsiteY4" fmla="*/ 66682 h 700657"/>
                <a:gd name="connsiteX5" fmla="*/ 557213 w 795338"/>
                <a:gd name="connsiteY5" fmla="*/ 14295 h 700657"/>
                <a:gd name="connsiteX6" fmla="*/ 614363 w 795338"/>
                <a:gd name="connsiteY6" fmla="*/ 128595 h 700657"/>
                <a:gd name="connsiteX7" fmla="*/ 700088 w 795338"/>
                <a:gd name="connsiteY7" fmla="*/ 376245 h 700657"/>
                <a:gd name="connsiteX8" fmla="*/ 795338 w 795338"/>
                <a:gd name="connsiteY8" fmla="*/ 600082 h 700657"/>
                <a:gd name="connsiteX0" fmla="*/ 0 w 795338"/>
                <a:gd name="connsiteY0" fmla="*/ 600083 h 703496"/>
                <a:gd name="connsiteX1" fmla="*/ 104775 w 795338"/>
                <a:gd name="connsiteY1" fmla="*/ 676282 h 703496"/>
                <a:gd name="connsiteX2" fmla="*/ 238126 w 795338"/>
                <a:gd name="connsiteY2" fmla="*/ 695333 h 703496"/>
                <a:gd name="connsiteX3" fmla="*/ 295275 w 795338"/>
                <a:gd name="connsiteY3" fmla="*/ 695330 h 703496"/>
                <a:gd name="connsiteX4" fmla="*/ 409576 w 795338"/>
                <a:gd name="connsiteY4" fmla="*/ 595319 h 703496"/>
                <a:gd name="connsiteX5" fmla="*/ 485775 w 795338"/>
                <a:gd name="connsiteY5" fmla="*/ 66682 h 703496"/>
                <a:gd name="connsiteX6" fmla="*/ 557213 w 795338"/>
                <a:gd name="connsiteY6" fmla="*/ 14295 h 703496"/>
                <a:gd name="connsiteX7" fmla="*/ 614363 w 795338"/>
                <a:gd name="connsiteY7" fmla="*/ 128595 h 703496"/>
                <a:gd name="connsiteX8" fmla="*/ 700088 w 795338"/>
                <a:gd name="connsiteY8" fmla="*/ 376245 h 703496"/>
                <a:gd name="connsiteX9" fmla="*/ 795338 w 795338"/>
                <a:gd name="connsiteY9" fmla="*/ 600082 h 703496"/>
                <a:gd name="connsiteX0" fmla="*/ 0 w 795338"/>
                <a:gd name="connsiteY0" fmla="*/ 600083 h 705225"/>
                <a:gd name="connsiteX1" fmla="*/ 104775 w 795338"/>
                <a:gd name="connsiteY1" fmla="*/ 676282 h 705225"/>
                <a:gd name="connsiteX2" fmla="*/ 209551 w 795338"/>
                <a:gd name="connsiteY2" fmla="*/ 700096 h 705225"/>
                <a:gd name="connsiteX3" fmla="*/ 295275 w 795338"/>
                <a:gd name="connsiteY3" fmla="*/ 695330 h 705225"/>
                <a:gd name="connsiteX4" fmla="*/ 409576 w 795338"/>
                <a:gd name="connsiteY4" fmla="*/ 595319 h 705225"/>
                <a:gd name="connsiteX5" fmla="*/ 485775 w 795338"/>
                <a:gd name="connsiteY5" fmla="*/ 66682 h 705225"/>
                <a:gd name="connsiteX6" fmla="*/ 557213 w 795338"/>
                <a:gd name="connsiteY6" fmla="*/ 14295 h 705225"/>
                <a:gd name="connsiteX7" fmla="*/ 614363 w 795338"/>
                <a:gd name="connsiteY7" fmla="*/ 128595 h 705225"/>
                <a:gd name="connsiteX8" fmla="*/ 700088 w 795338"/>
                <a:gd name="connsiteY8" fmla="*/ 376245 h 705225"/>
                <a:gd name="connsiteX9" fmla="*/ 795338 w 795338"/>
                <a:gd name="connsiteY9" fmla="*/ 600082 h 705225"/>
                <a:gd name="connsiteX0" fmla="*/ 0 w 795338"/>
                <a:gd name="connsiteY0" fmla="*/ 600083 h 705225"/>
                <a:gd name="connsiteX1" fmla="*/ 104775 w 795338"/>
                <a:gd name="connsiteY1" fmla="*/ 676282 h 705225"/>
                <a:gd name="connsiteX2" fmla="*/ 209551 w 795338"/>
                <a:gd name="connsiteY2" fmla="*/ 700096 h 705225"/>
                <a:gd name="connsiteX3" fmla="*/ 295275 w 795338"/>
                <a:gd name="connsiteY3" fmla="*/ 695330 h 705225"/>
                <a:gd name="connsiteX4" fmla="*/ 409576 w 795338"/>
                <a:gd name="connsiteY4" fmla="*/ 595319 h 705225"/>
                <a:gd name="connsiteX5" fmla="*/ 485775 w 795338"/>
                <a:gd name="connsiteY5" fmla="*/ 66682 h 705225"/>
                <a:gd name="connsiteX6" fmla="*/ 557213 w 795338"/>
                <a:gd name="connsiteY6" fmla="*/ 14295 h 705225"/>
                <a:gd name="connsiteX7" fmla="*/ 614363 w 795338"/>
                <a:gd name="connsiteY7" fmla="*/ 128595 h 705225"/>
                <a:gd name="connsiteX8" fmla="*/ 700088 w 795338"/>
                <a:gd name="connsiteY8" fmla="*/ 376245 h 705225"/>
                <a:gd name="connsiteX9" fmla="*/ 795338 w 795338"/>
                <a:gd name="connsiteY9" fmla="*/ 600082 h 705225"/>
                <a:gd name="connsiteX0" fmla="*/ 0 w 795338"/>
                <a:gd name="connsiteY0" fmla="*/ 599550 h 704692"/>
                <a:gd name="connsiteX1" fmla="*/ 104775 w 795338"/>
                <a:gd name="connsiteY1" fmla="*/ 675749 h 704692"/>
                <a:gd name="connsiteX2" fmla="*/ 209551 w 795338"/>
                <a:gd name="connsiteY2" fmla="*/ 699563 h 704692"/>
                <a:gd name="connsiteX3" fmla="*/ 295275 w 795338"/>
                <a:gd name="connsiteY3" fmla="*/ 694797 h 704692"/>
                <a:gd name="connsiteX4" fmla="*/ 395289 w 795338"/>
                <a:gd name="connsiteY4" fmla="*/ 585261 h 704692"/>
                <a:gd name="connsiteX5" fmla="*/ 485775 w 795338"/>
                <a:gd name="connsiteY5" fmla="*/ 66149 h 704692"/>
                <a:gd name="connsiteX6" fmla="*/ 557213 w 795338"/>
                <a:gd name="connsiteY6" fmla="*/ 13762 h 704692"/>
                <a:gd name="connsiteX7" fmla="*/ 614363 w 795338"/>
                <a:gd name="connsiteY7" fmla="*/ 128062 h 704692"/>
                <a:gd name="connsiteX8" fmla="*/ 700088 w 795338"/>
                <a:gd name="connsiteY8" fmla="*/ 375712 h 704692"/>
                <a:gd name="connsiteX9" fmla="*/ 795338 w 795338"/>
                <a:gd name="connsiteY9" fmla="*/ 599549 h 704692"/>
                <a:gd name="connsiteX0" fmla="*/ 0 w 781051"/>
                <a:gd name="connsiteY0" fmla="*/ 718613 h 718943"/>
                <a:gd name="connsiteX1" fmla="*/ 90488 w 781051"/>
                <a:gd name="connsiteY1" fmla="*/ 675749 h 718943"/>
                <a:gd name="connsiteX2" fmla="*/ 195264 w 781051"/>
                <a:gd name="connsiteY2" fmla="*/ 699563 h 718943"/>
                <a:gd name="connsiteX3" fmla="*/ 280988 w 781051"/>
                <a:gd name="connsiteY3" fmla="*/ 694797 h 718943"/>
                <a:gd name="connsiteX4" fmla="*/ 381002 w 781051"/>
                <a:gd name="connsiteY4" fmla="*/ 585261 h 718943"/>
                <a:gd name="connsiteX5" fmla="*/ 471488 w 781051"/>
                <a:gd name="connsiteY5" fmla="*/ 66149 h 718943"/>
                <a:gd name="connsiteX6" fmla="*/ 542926 w 781051"/>
                <a:gd name="connsiteY6" fmla="*/ 13762 h 718943"/>
                <a:gd name="connsiteX7" fmla="*/ 600076 w 781051"/>
                <a:gd name="connsiteY7" fmla="*/ 128062 h 718943"/>
                <a:gd name="connsiteX8" fmla="*/ 685801 w 781051"/>
                <a:gd name="connsiteY8" fmla="*/ 375712 h 718943"/>
                <a:gd name="connsiteX9" fmla="*/ 781051 w 781051"/>
                <a:gd name="connsiteY9" fmla="*/ 599549 h 718943"/>
                <a:gd name="connsiteX0" fmla="*/ 0 w 781051"/>
                <a:gd name="connsiteY0" fmla="*/ 718613 h 718613"/>
                <a:gd name="connsiteX1" fmla="*/ 195264 w 781051"/>
                <a:gd name="connsiteY1" fmla="*/ 699563 h 718613"/>
                <a:gd name="connsiteX2" fmla="*/ 280988 w 781051"/>
                <a:gd name="connsiteY2" fmla="*/ 694797 h 718613"/>
                <a:gd name="connsiteX3" fmla="*/ 381002 w 781051"/>
                <a:gd name="connsiteY3" fmla="*/ 585261 h 718613"/>
                <a:gd name="connsiteX4" fmla="*/ 471488 w 781051"/>
                <a:gd name="connsiteY4" fmla="*/ 66149 h 718613"/>
                <a:gd name="connsiteX5" fmla="*/ 542926 w 781051"/>
                <a:gd name="connsiteY5" fmla="*/ 13762 h 718613"/>
                <a:gd name="connsiteX6" fmla="*/ 600076 w 781051"/>
                <a:gd name="connsiteY6" fmla="*/ 128062 h 718613"/>
                <a:gd name="connsiteX7" fmla="*/ 685801 w 781051"/>
                <a:gd name="connsiteY7" fmla="*/ 375712 h 718613"/>
                <a:gd name="connsiteX8" fmla="*/ 781051 w 781051"/>
                <a:gd name="connsiteY8" fmla="*/ 599549 h 718613"/>
                <a:gd name="connsiteX0" fmla="*/ 0 w 785813"/>
                <a:gd name="connsiteY0" fmla="*/ 704325 h 704325"/>
                <a:gd name="connsiteX1" fmla="*/ 200026 w 785813"/>
                <a:gd name="connsiteY1" fmla="*/ 699563 h 704325"/>
                <a:gd name="connsiteX2" fmla="*/ 285750 w 785813"/>
                <a:gd name="connsiteY2" fmla="*/ 694797 h 704325"/>
                <a:gd name="connsiteX3" fmla="*/ 385764 w 785813"/>
                <a:gd name="connsiteY3" fmla="*/ 585261 h 704325"/>
                <a:gd name="connsiteX4" fmla="*/ 476250 w 785813"/>
                <a:gd name="connsiteY4" fmla="*/ 66149 h 704325"/>
                <a:gd name="connsiteX5" fmla="*/ 547688 w 785813"/>
                <a:gd name="connsiteY5" fmla="*/ 13762 h 704325"/>
                <a:gd name="connsiteX6" fmla="*/ 604838 w 785813"/>
                <a:gd name="connsiteY6" fmla="*/ 128062 h 704325"/>
                <a:gd name="connsiteX7" fmla="*/ 690563 w 785813"/>
                <a:gd name="connsiteY7" fmla="*/ 375712 h 704325"/>
                <a:gd name="connsiteX8" fmla="*/ 785813 w 785813"/>
                <a:gd name="connsiteY8" fmla="*/ 599549 h 704325"/>
                <a:gd name="connsiteX0" fmla="*/ 0 w 785813"/>
                <a:gd name="connsiteY0" fmla="*/ 704325 h 704325"/>
                <a:gd name="connsiteX1" fmla="*/ 285750 w 785813"/>
                <a:gd name="connsiteY1" fmla="*/ 694797 h 704325"/>
                <a:gd name="connsiteX2" fmla="*/ 385764 w 785813"/>
                <a:gd name="connsiteY2" fmla="*/ 585261 h 704325"/>
                <a:gd name="connsiteX3" fmla="*/ 476250 w 785813"/>
                <a:gd name="connsiteY3" fmla="*/ 66149 h 704325"/>
                <a:gd name="connsiteX4" fmla="*/ 547688 w 785813"/>
                <a:gd name="connsiteY4" fmla="*/ 13762 h 704325"/>
                <a:gd name="connsiteX5" fmla="*/ 604838 w 785813"/>
                <a:gd name="connsiteY5" fmla="*/ 128062 h 704325"/>
                <a:gd name="connsiteX6" fmla="*/ 690563 w 785813"/>
                <a:gd name="connsiteY6" fmla="*/ 375712 h 704325"/>
                <a:gd name="connsiteX7" fmla="*/ 785813 w 785813"/>
                <a:gd name="connsiteY7" fmla="*/ 599549 h 704325"/>
                <a:gd name="connsiteX0" fmla="*/ 0 w 785813"/>
                <a:gd name="connsiteY0" fmla="*/ 704325 h 709085"/>
                <a:gd name="connsiteX1" fmla="*/ 285750 w 785813"/>
                <a:gd name="connsiteY1" fmla="*/ 709085 h 709085"/>
                <a:gd name="connsiteX2" fmla="*/ 385764 w 785813"/>
                <a:gd name="connsiteY2" fmla="*/ 585261 h 709085"/>
                <a:gd name="connsiteX3" fmla="*/ 476250 w 785813"/>
                <a:gd name="connsiteY3" fmla="*/ 66149 h 709085"/>
                <a:gd name="connsiteX4" fmla="*/ 547688 w 785813"/>
                <a:gd name="connsiteY4" fmla="*/ 13762 h 709085"/>
                <a:gd name="connsiteX5" fmla="*/ 604838 w 785813"/>
                <a:gd name="connsiteY5" fmla="*/ 128062 h 709085"/>
                <a:gd name="connsiteX6" fmla="*/ 690563 w 785813"/>
                <a:gd name="connsiteY6" fmla="*/ 375712 h 709085"/>
                <a:gd name="connsiteX7" fmla="*/ 785813 w 785813"/>
                <a:gd name="connsiteY7" fmla="*/ 599549 h 709085"/>
                <a:gd name="connsiteX0" fmla="*/ 0 w 785813"/>
                <a:gd name="connsiteY0" fmla="*/ 704325 h 709085"/>
                <a:gd name="connsiteX1" fmla="*/ 147637 w 785813"/>
                <a:gd name="connsiteY1" fmla="*/ 709085 h 709085"/>
                <a:gd name="connsiteX2" fmla="*/ 385764 w 785813"/>
                <a:gd name="connsiteY2" fmla="*/ 585261 h 709085"/>
                <a:gd name="connsiteX3" fmla="*/ 476250 w 785813"/>
                <a:gd name="connsiteY3" fmla="*/ 66149 h 709085"/>
                <a:gd name="connsiteX4" fmla="*/ 547688 w 785813"/>
                <a:gd name="connsiteY4" fmla="*/ 13762 h 709085"/>
                <a:gd name="connsiteX5" fmla="*/ 604838 w 785813"/>
                <a:gd name="connsiteY5" fmla="*/ 128062 h 709085"/>
                <a:gd name="connsiteX6" fmla="*/ 690563 w 785813"/>
                <a:gd name="connsiteY6" fmla="*/ 375712 h 709085"/>
                <a:gd name="connsiteX7" fmla="*/ 785813 w 785813"/>
                <a:gd name="connsiteY7" fmla="*/ 599549 h 709085"/>
                <a:gd name="connsiteX0" fmla="*/ 0 w 785813"/>
                <a:gd name="connsiteY0" fmla="*/ 727585 h 732345"/>
                <a:gd name="connsiteX1" fmla="*/ 147637 w 785813"/>
                <a:gd name="connsiteY1" fmla="*/ 732345 h 732345"/>
                <a:gd name="connsiteX2" fmla="*/ 357189 w 785813"/>
                <a:gd name="connsiteY2" fmla="*/ 37021 h 732345"/>
                <a:gd name="connsiteX3" fmla="*/ 476250 w 785813"/>
                <a:gd name="connsiteY3" fmla="*/ 89409 h 732345"/>
                <a:gd name="connsiteX4" fmla="*/ 547688 w 785813"/>
                <a:gd name="connsiteY4" fmla="*/ 37022 h 732345"/>
                <a:gd name="connsiteX5" fmla="*/ 604838 w 785813"/>
                <a:gd name="connsiteY5" fmla="*/ 151322 h 732345"/>
                <a:gd name="connsiteX6" fmla="*/ 690563 w 785813"/>
                <a:gd name="connsiteY6" fmla="*/ 398972 h 732345"/>
                <a:gd name="connsiteX7" fmla="*/ 785813 w 785813"/>
                <a:gd name="connsiteY7" fmla="*/ 622809 h 732345"/>
                <a:gd name="connsiteX0" fmla="*/ 0 w 785813"/>
                <a:gd name="connsiteY0" fmla="*/ 714699 h 719459"/>
                <a:gd name="connsiteX1" fmla="*/ 147637 w 785813"/>
                <a:gd name="connsiteY1" fmla="*/ 719459 h 719459"/>
                <a:gd name="connsiteX2" fmla="*/ 257175 w 785813"/>
                <a:gd name="connsiteY2" fmla="*/ 533719 h 719459"/>
                <a:gd name="connsiteX3" fmla="*/ 357189 w 785813"/>
                <a:gd name="connsiteY3" fmla="*/ 24135 h 719459"/>
                <a:gd name="connsiteX4" fmla="*/ 476250 w 785813"/>
                <a:gd name="connsiteY4" fmla="*/ 76523 h 719459"/>
                <a:gd name="connsiteX5" fmla="*/ 547688 w 785813"/>
                <a:gd name="connsiteY5" fmla="*/ 24136 h 719459"/>
                <a:gd name="connsiteX6" fmla="*/ 604838 w 785813"/>
                <a:gd name="connsiteY6" fmla="*/ 138436 h 719459"/>
                <a:gd name="connsiteX7" fmla="*/ 690563 w 785813"/>
                <a:gd name="connsiteY7" fmla="*/ 386086 h 719459"/>
                <a:gd name="connsiteX8" fmla="*/ 785813 w 785813"/>
                <a:gd name="connsiteY8" fmla="*/ 609923 h 719459"/>
                <a:gd name="connsiteX0" fmla="*/ 0 w 785813"/>
                <a:gd name="connsiteY0" fmla="*/ 718285 h 723045"/>
                <a:gd name="connsiteX1" fmla="*/ 147637 w 785813"/>
                <a:gd name="connsiteY1" fmla="*/ 723045 h 723045"/>
                <a:gd name="connsiteX2" fmla="*/ 247650 w 785813"/>
                <a:gd name="connsiteY2" fmla="*/ 589692 h 723045"/>
                <a:gd name="connsiteX3" fmla="*/ 357189 w 785813"/>
                <a:gd name="connsiteY3" fmla="*/ 27721 h 723045"/>
                <a:gd name="connsiteX4" fmla="*/ 476250 w 785813"/>
                <a:gd name="connsiteY4" fmla="*/ 80109 h 723045"/>
                <a:gd name="connsiteX5" fmla="*/ 547688 w 785813"/>
                <a:gd name="connsiteY5" fmla="*/ 27722 h 723045"/>
                <a:gd name="connsiteX6" fmla="*/ 604838 w 785813"/>
                <a:gd name="connsiteY6" fmla="*/ 142022 h 723045"/>
                <a:gd name="connsiteX7" fmla="*/ 690563 w 785813"/>
                <a:gd name="connsiteY7" fmla="*/ 389672 h 723045"/>
                <a:gd name="connsiteX8" fmla="*/ 785813 w 785813"/>
                <a:gd name="connsiteY8" fmla="*/ 613509 h 723045"/>
                <a:gd name="connsiteX0" fmla="*/ 0 w 785813"/>
                <a:gd name="connsiteY0" fmla="*/ 718285 h 727807"/>
                <a:gd name="connsiteX1" fmla="*/ 104774 w 785813"/>
                <a:gd name="connsiteY1" fmla="*/ 727807 h 727807"/>
                <a:gd name="connsiteX2" fmla="*/ 247650 w 785813"/>
                <a:gd name="connsiteY2" fmla="*/ 589692 h 727807"/>
                <a:gd name="connsiteX3" fmla="*/ 357189 w 785813"/>
                <a:gd name="connsiteY3" fmla="*/ 27721 h 727807"/>
                <a:gd name="connsiteX4" fmla="*/ 476250 w 785813"/>
                <a:gd name="connsiteY4" fmla="*/ 80109 h 727807"/>
                <a:gd name="connsiteX5" fmla="*/ 547688 w 785813"/>
                <a:gd name="connsiteY5" fmla="*/ 27722 h 727807"/>
                <a:gd name="connsiteX6" fmla="*/ 604838 w 785813"/>
                <a:gd name="connsiteY6" fmla="*/ 142022 h 727807"/>
                <a:gd name="connsiteX7" fmla="*/ 690563 w 785813"/>
                <a:gd name="connsiteY7" fmla="*/ 389672 h 727807"/>
                <a:gd name="connsiteX8" fmla="*/ 785813 w 785813"/>
                <a:gd name="connsiteY8" fmla="*/ 613509 h 727807"/>
                <a:gd name="connsiteX0" fmla="*/ 0 w 785813"/>
                <a:gd name="connsiteY0" fmla="*/ 715673 h 725195"/>
                <a:gd name="connsiteX1" fmla="*/ 104774 w 785813"/>
                <a:gd name="connsiteY1" fmla="*/ 725195 h 725195"/>
                <a:gd name="connsiteX2" fmla="*/ 242888 w 785813"/>
                <a:gd name="connsiteY2" fmla="*/ 548980 h 725195"/>
                <a:gd name="connsiteX3" fmla="*/ 357189 w 785813"/>
                <a:gd name="connsiteY3" fmla="*/ 25109 h 725195"/>
                <a:gd name="connsiteX4" fmla="*/ 476250 w 785813"/>
                <a:gd name="connsiteY4" fmla="*/ 77497 h 725195"/>
                <a:gd name="connsiteX5" fmla="*/ 547688 w 785813"/>
                <a:gd name="connsiteY5" fmla="*/ 25110 h 725195"/>
                <a:gd name="connsiteX6" fmla="*/ 604838 w 785813"/>
                <a:gd name="connsiteY6" fmla="*/ 139410 h 725195"/>
                <a:gd name="connsiteX7" fmla="*/ 690563 w 785813"/>
                <a:gd name="connsiteY7" fmla="*/ 387060 h 725195"/>
                <a:gd name="connsiteX8" fmla="*/ 785813 w 785813"/>
                <a:gd name="connsiteY8" fmla="*/ 610897 h 725195"/>
                <a:gd name="connsiteX0" fmla="*/ 0 w 785813"/>
                <a:gd name="connsiteY0" fmla="*/ 737389 h 746911"/>
                <a:gd name="connsiteX1" fmla="*/ 104774 w 785813"/>
                <a:gd name="connsiteY1" fmla="*/ 746911 h 746911"/>
                <a:gd name="connsiteX2" fmla="*/ 242888 w 785813"/>
                <a:gd name="connsiteY2" fmla="*/ 570696 h 746911"/>
                <a:gd name="connsiteX3" fmla="*/ 357189 w 785813"/>
                <a:gd name="connsiteY3" fmla="*/ 46825 h 746911"/>
                <a:gd name="connsiteX4" fmla="*/ 476250 w 785813"/>
                <a:gd name="connsiteY4" fmla="*/ 99213 h 746911"/>
                <a:gd name="connsiteX5" fmla="*/ 466726 w 785813"/>
                <a:gd name="connsiteY5" fmla="*/ 699289 h 746911"/>
                <a:gd name="connsiteX6" fmla="*/ 604838 w 785813"/>
                <a:gd name="connsiteY6" fmla="*/ 161126 h 746911"/>
                <a:gd name="connsiteX7" fmla="*/ 690563 w 785813"/>
                <a:gd name="connsiteY7" fmla="*/ 408776 h 746911"/>
                <a:gd name="connsiteX8" fmla="*/ 785813 w 785813"/>
                <a:gd name="connsiteY8" fmla="*/ 632613 h 746911"/>
                <a:gd name="connsiteX0" fmla="*/ 0 w 785813"/>
                <a:gd name="connsiteY0" fmla="*/ 716896 h 726418"/>
                <a:gd name="connsiteX1" fmla="*/ 104774 w 785813"/>
                <a:gd name="connsiteY1" fmla="*/ 726418 h 726418"/>
                <a:gd name="connsiteX2" fmla="*/ 242888 w 785813"/>
                <a:gd name="connsiteY2" fmla="*/ 550203 h 726418"/>
                <a:gd name="connsiteX3" fmla="*/ 357189 w 785813"/>
                <a:gd name="connsiteY3" fmla="*/ 26332 h 726418"/>
                <a:gd name="connsiteX4" fmla="*/ 442913 w 785813"/>
                <a:gd name="connsiteY4" fmla="*/ 140633 h 726418"/>
                <a:gd name="connsiteX5" fmla="*/ 466726 w 785813"/>
                <a:gd name="connsiteY5" fmla="*/ 678796 h 726418"/>
                <a:gd name="connsiteX6" fmla="*/ 604838 w 785813"/>
                <a:gd name="connsiteY6" fmla="*/ 140633 h 726418"/>
                <a:gd name="connsiteX7" fmla="*/ 690563 w 785813"/>
                <a:gd name="connsiteY7" fmla="*/ 388283 h 726418"/>
                <a:gd name="connsiteX8" fmla="*/ 785813 w 785813"/>
                <a:gd name="connsiteY8" fmla="*/ 612120 h 726418"/>
                <a:gd name="connsiteX0" fmla="*/ 0 w 785813"/>
                <a:gd name="connsiteY0" fmla="*/ 658269 h 667791"/>
                <a:gd name="connsiteX1" fmla="*/ 104774 w 785813"/>
                <a:gd name="connsiteY1" fmla="*/ 667791 h 667791"/>
                <a:gd name="connsiteX2" fmla="*/ 242888 w 785813"/>
                <a:gd name="connsiteY2" fmla="*/ 491576 h 667791"/>
                <a:gd name="connsiteX3" fmla="*/ 328614 w 785813"/>
                <a:gd name="connsiteY3" fmla="*/ 43905 h 667791"/>
                <a:gd name="connsiteX4" fmla="*/ 442913 w 785813"/>
                <a:gd name="connsiteY4" fmla="*/ 82006 h 667791"/>
                <a:gd name="connsiteX5" fmla="*/ 466726 w 785813"/>
                <a:gd name="connsiteY5" fmla="*/ 620169 h 667791"/>
                <a:gd name="connsiteX6" fmla="*/ 604838 w 785813"/>
                <a:gd name="connsiteY6" fmla="*/ 82006 h 667791"/>
                <a:gd name="connsiteX7" fmla="*/ 690563 w 785813"/>
                <a:gd name="connsiteY7" fmla="*/ 329656 h 667791"/>
                <a:gd name="connsiteX8" fmla="*/ 785813 w 785813"/>
                <a:gd name="connsiteY8" fmla="*/ 553493 h 667791"/>
                <a:gd name="connsiteX0" fmla="*/ 0 w 785813"/>
                <a:gd name="connsiteY0" fmla="*/ 690741 h 700263"/>
                <a:gd name="connsiteX1" fmla="*/ 104774 w 785813"/>
                <a:gd name="connsiteY1" fmla="*/ 700263 h 700263"/>
                <a:gd name="connsiteX2" fmla="*/ 242888 w 785813"/>
                <a:gd name="connsiteY2" fmla="*/ 524048 h 700263"/>
                <a:gd name="connsiteX3" fmla="*/ 328614 w 785813"/>
                <a:gd name="connsiteY3" fmla="*/ 76377 h 700263"/>
                <a:gd name="connsiteX4" fmla="*/ 442913 w 785813"/>
                <a:gd name="connsiteY4" fmla="*/ 57328 h 700263"/>
                <a:gd name="connsiteX5" fmla="*/ 466726 w 785813"/>
                <a:gd name="connsiteY5" fmla="*/ 652641 h 700263"/>
                <a:gd name="connsiteX6" fmla="*/ 604838 w 785813"/>
                <a:gd name="connsiteY6" fmla="*/ 114478 h 700263"/>
                <a:gd name="connsiteX7" fmla="*/ 690563 w 785813"/>
                <a:gd name="connsiteY7" fmla="*/ 362128 h 700263"/>
                <a:gd name="connsiteX8" fmla="*/ 785813 w 785813"/>
                <a:gd name="connsiteY8" fmla="*/ 585965 h 700263"/>
                <a:gd name="connsiteX0" fmla="*/ 0 w 785813"/>
                <a:gd name="connsiteY0" fmla="*/ 702554 h 712076"/>
                <a:gd name="connsiteX1" fmla="*/ 104774 w 785813"/>
                <a:gd name="connsiteY1" fmla="*/ 712076 h 712076"/>
                <a:gd name="connsiteX2" fmla="*/ 242888 w 785813"/>
                <a:gd name="connsiteY2" fmla="*/ 535861 h 712076"/>
                <a:gd name="connsiteX3" fmla="*/ 328614 w 785813"/>
                <a:gd name="connsiteY3" fmla="*/ 64378 h 712076"/>
                <a:gd name="connsiteX4" fmla="*/ 442913 w 785813"/>
                <a:gd name="connsiteY4" fmla="*/ 69141 h 712076"/>
                <a:gd name="connsiteX5" fmla="*/ 466726 w 785813"/>
                <a:gd name="connsiteY5" fmla="*/ 664454 h 712076"/>
                <a:gd name="connsiteX6" fmla="*/ 604838 w 785813"/>
                <a:gd name="connsiteY6" fmla="*/ 126291 h 712076"/>
                <a:gd name="connsiteX7" fmla="*/ 690563 w 785813"/>
                <a:gd name="connsiteY7" fmla="*/ 373941 h 712076"/>
                <a:gd name="connsiteX8" fmla="*/ 785813 w 785813"/>
                <a:gd name="connsiteY8" fmla="*/ 597778 h 712076"/>
                <a:gd name="connsiteX0" fmla="*/ 0 w 795338"/>
                <a:gd name="connsiteY0" fmla="*/ 702554 h 716841"/>
                <a:gd name="connsiteX1" fmla="*/ 104774 w 795338"/>
                <a:gd name="connsiteY1" fmla="*/ 712076 h 716841"/>
                <a:gd name="connsiteX2" fmla="*/ 242888 w 795338"/>
                <a:gd name="connsiteY2" fmla="*/ 535861 h 716841"/>
                <a:gd name="connsiteX3" fmla="*/ 328614 w 795338"/>
                <a:gd name="connsiteY3" fmla="*/ 64378 h 716841"/>
                <a:gd name="connsiteX4" fmla="*/ 442913 w 795338"/>
                <a:gd name="connsiteY4" fmla="*/ 69141 h 716841"/>
                <a:gd name="connsiteX5" fmla="*/ 466726 w 795338"/>
                <a:gd name="connsiteY5" fmla="*/ 664454 h 716841"/>
                <a:gd name="connsiteX6" fmla="*/ 604838 w 795338"/>
                <a:gd name="connsiteY6" fmla="*/ 126291 h 716841"/>
                <a:gd name="connsiteX7" fmla="*/ 690563 w 795338"/>
                <a:gd name="connsiteY7" fmla="*/ 373941 h 716841"/>
                <a:gd name="connsiteX8" fmla="*/ 795338 w 795338"/>
                <a:gd name="connsiteY8" fmla="*/ 716841 h 716841"/>
                <a:gd name="connsiteX0" fmla="*/ 0 w 795338"/>
                <a:gd name="connsiteY0" fmla="*/ 702554 h 716841"/>
                <a:gd name="connsiteX1" fmla="*/ 104774 w 795338"/>
                <a:gd name="connsiteY1" fmla="*/ 712076 h 716841"/>
                <a:gd name="connsiteX2" fmla="*/ 242888 w 795338"/>
                <a:gd name="connsiteY2" fmla="*/ 535861 h 716841"/>
                <a:gd name="connsiteX3" fmla="*/ 328614 w 795338"/>
                <a:gd name="connsiteY3" fmla="*/ 64378 h 716841"/>
                <a:gd name="connsiteX4" fmla="*/ 442913 w 795338"/>
                <a:gd name="connsiteY4" fmla="*/ 69141 h 716841"/>
                <a:gd name="connsiteX5" fmla="*/ 466726 w 795338"/>
                <a:gd name="connsiteY5" fmla="*/ 664454 h 716841"/>
                <a:gd name="connsiteX6" fmla="*/ 604838 w 795338"/>
                <a:gd name="connsiteY6" fmla="*/ 126291 h 716841"/>
                <a:gd name="connsiteX7" fmla="*/ 795338 w 795338"/>
                <a:gd name="connsiteY7" fmla="*/ 716841 h 716841"/>
                <a:gd name="connsiteX0" fmla="*/ 0 w 795338"/>
                <a:gd name="connsiteY0" fmla="*/ 702554 h 727217"/>
                <a:gd name="connsiteX1" fmla="*/ 104774 w 795338"/>
                <a:gd name="connsiteY1" fmla="*/ 712076 h 727217"/>
                <a:gd name="connsiteX2" fmla="*/ 242888 w 795338"/>
                <a:gd name="connsiteY2" fmla="*/ 535861 h 727217"/>
                <a:gd name="connsiteX3" fmla="*/ 328614 w 795338"/>
                <a:gd name="connsiteY3" fmla="*/ 64378 h 727217"/>
                <a:gd name="connsiteX4" fmla="*/ 442913 w 795338"/>
                <a:gd name="connsiteY4" fmla="*/ 69141 h 727217"/>
                <a:gd name="connsiteX5" fmla="*/ 466726 w 795338"/>
                <a:gd name="connsiteY5" fmla="*/ 664454 h 727217"/>
                <a:gd name="connsiteX6" fmla="*/ 795338 w 795338"/>
                <a:gd name="connsiteY6" fmla="*/ 716841 h 727217"/>
                <a:gd name="connsiteX0" fmla="*/ 0 w 795338"/>
                <a:gd name="connsiteY0" fmla="*/ 700718 h 715005"/>
                <a:gd name="connsiteX1" fmla="*/ 104774 w 795338"/>
                <a:gd name="connsiteY1" fmla="*/ 710240 h 715005"/>
                <a:gd name="connsiteX2" fmla="*/ 242888 w 795338"/>
                <a:gd name="connsiteY2" fmla="*/ 534025 h 715005"/>
                <a:gd name="connsiteX3" fmla="*/ 328614 w 795338"/>
                <a:gd name="connsiteY3" fmla="*/ 62542 h 715005"/>
                <a:gd name="connsiteX4" fmla="*/ 442913 w 795338"/>
                <a:gd name="connsiteY4" fmla="*/ 67305 h 715005"/>
                <a:gd name="connsiteX5" fmla="*/ 514351 w 795338"/>
                <a:gd name="connsiteY5" fmla="*/ 634043 h 715005"/>
                <a:gd name="connsiteX6" fmla="*/ 795338 w 795338"/>
                <a:gd name="connsiteY6" fmla="*/ 715005 h 715005"/>
                <a:gd name="connsiteX0" fmla="*/ 0 w 795338"/>
                <a:gd name="connsiteY0" fmla="*/ 700718 h 715005"/>
                <a:gd name="connsiteX1" fmla="*/ 104774 w 795338"/>
                <a:gd name="connsiteY1" fmla="*/ 710240 h 715005"/>
                <a:gd name="connsiteX2" fmla="*/ 242888 w 795338"/>
                <a:gd name="connsiteY2" fmla="*/ 534025 h 715005"/>
                <a:gd name="connsiteX3" fmla="*/ 328614 w 795338"/>
                <a:gd name="connsiteY3" fmla="*/ 62542 h 715005"/>
                <a:gd name="connsiteX4" fmla="*/ 442913 w 795338"/>
                <a:gd name="connsiteY4" fmla="*/ 67305 h 715005"/>
                <a:gd name="connsiteX5" fmla="*/ 514351 w 795338"/>
                <a:gd name="connsiteY5" fmla="*/ 634043 h 715005"/>
                <a:gd name="connsiteX6" fmla="*/ 685799 w 795338"/>
                <a:gd name="connsiteY6" fmla="*/ 667375 h 715005"/>
                <a:gd name="connsiteX7" fmla="*/ 795338 w 795338"/>
                <a:gd name="connsiteY7" fmla="*/ 715005 h 715005"/>
                <a:gd name="connsiteX0" fmla="*/ 0 w 795338"/>
                <a:gd name="connsiteY0" fmla="*/ 700718 h 715005"/>
                <a:gd name="connsiteX1" fmla="*/ 104774 w 795338"/>
                <a:gd name="connsiteY1" fmla="*/ 710240 h 715005"/>
                <a:gd name="connsiteX2" fmla="*/ 242888 w 795338"/>
                <a:gd name="connsiteY2" fmla="*/ 534025 h 715005"/>
                <a:gd name="connsiteX3" fmla="*/ 328614 w 795338"/>
                <a:gd name="connsiteY3" fmla="*/ 62542 h 715005"/>
                <a:gd name="connsiteX4" fmla="*/ 442913 w 795338"/>
                <a:gd name="connsiteY4" fmla="*/ 67305 h 715005"/>
                <a:gd name="connsiteX5" fmla="*/ 514351 w 795338"/>
                <a:gd name="connsiteY5" fmla="*/ 634043 h 715005"/>
                <a:gd name="connsiteX6" fmla="*/ 685799 w 795338"/>
                <a:gd name="connsiteY6" fmla="*/ 667375 h 715005"/>
                <a:gd name="connsiteX7" fmla="*/ 795338 w 795338"/>
                <a:gd name="connsiteY7" fmla="*/ 715005 h 715005"/>
                <a:gd name="connsiteX0" fmla="*/ 0 w 792163"/>
                <a:gd name="connsiteY0" fmla="*/ 700718 h 710240"/>
                <a:gd name="connsiteX1" fmla="*/ 104774 w 792163"/>
                <a:gd name="connsiteY1" fmla="*/ 710240 h 710240"/>
                <a:gd name="connsiteX2" fmla="*/ 242888 w 792163"/>
                <a:gd name="connsiteY2" fmla="*/ 534025 h 710240"/>
                <a:gd name="connsiteX3" fmla="*/ 328614 w 792163"/>
                <a:gd name="connsiteY3" fmla="*/ 62542 h 710240"/>
                <a:gd name="connsiteX4" fmla="*/ 442913 w 792163"/>
                <a:gd name="connsiteY4" fmla="*/ 67305 h 710240"/>
                <a:gd name="connsiteX5" fmla="*/ 514351 w 792163"/>
                <a:gd name="connsiteY5" fmla="*/ 634043 h 710240"/>
                <a:gd name="connsiteX6" fmla="*/ 685799 w 792163"/>
                <a:gd name="connsiteY6" fmla="*/ 667375 h 710240"/>
                <a:gd name="connsiteX7" fmla="*/ 792163 w 792163"/>
                <a:gd name="connsiteY7" fmla="*/ 702305 h 71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163" h="710240">
                  <a:moveTo>
                    <a:pt x="0" y="700718"/>
                  </a:moveTo>
                  <a:lnTo>
                    <a:pt x="104774" y="710240"/>
                  </a:lnTo>
                  <a:cubicBezTo>
                    <a:pt x="140493" y="677696"/>
                    <a:pt x="207963" y="649912"/>
                    <a:pt x="242888" y="534025"/>
                  </a:cubicBezTo>
                  <a:cubicBezTo>
                    <a:pt x="277813" y="418138"/>
                    <a:pt x="295277" y="140329"/>
                    <a:pt x="328614" y="62542"/>
                  </a:cubicBezTo>
                  <a:cubicBezTo>
                    <a:pt x="361951" y="-15245"/>
                    <a:pt x="411957" y="-27945"/>
                    <a:pt x="442913" y="67305"/>
                  </a:cubicBezTo>
                  <a:cubicBezTo>
                    <a:pt x="473869" y="162555"/>
                    <a:pt x="492920" y="619756"/>
                    <a:pt x="514351" y="634043"/>
                  </a:cubicBezTo>
                  <a:cubicBezTo>
                    <a:pt x="535782" y="648330"/>
                    <a:pt x="638968" y="653881"/>
                    <a:pt x="685799" y="667375"/>
                  </a:cubicBezTo>
                  <a:cubicBezTo>
                    <a:pt x="732630" y="680869"/>
                    <a:pt x="766763" y="700717"/>
                    <a:pt x="792163" y="702305"/>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sp>
        <p:nvSpPr>
          <p:cNvPr id="24" name="テキスト ボックス 23"/>
          <p:cNvSpPr txBox="1"/>
          <p:nvPr/>
        </p:nvSpPr>
        <p:spPr>
          <a:xfrm>
            <a:off x="6717226" y="1569306"/>
            <a:ext cx="353943" cy="797877"/>
          </a:xfrm>
          <a:prstGeom prst="rect">
            <a:avLst/>
          </a:prstGeom>
          <a:noFill/>
        </p:spPr>
        <p:txBody>
          <a:bodyPr vert="eaVert" wrap="square" rtlCol="0">
            <a:spAutoFit/>
          </a:bodyPr>
          <a:lstStyle/>
          <a:p>
            <a:pPr algn="ctr"/>
            <a:r>
              <a:rPr lang="ja-JP" altLang="en-US" sz="1100" dirty="0" smtClean="0"/>
              <a:t>予想収量</a:t>
            </a:r>
            <a:endParaRPr kumimoji="1" lang="en-US" altLang="ja-JP" sz="1100" dirty="0" smtClean="0"/>
          </a:p>
        </p:txBody>
      </p:sp>
      <p:sp>
        <p:nvSpPr>
          <p:cNvPr id="25" name="テキスト ボックス 24"/>
          <p:cNvSpPr txBox="1"/>
          <p:nvPr/>
        </p:nvSpPr>
        <p:spPr>
          <a:xfrm>
            <a:off x="7620545" y="1765555"/>
            <a:ext cx="1270451" cy="261610"/>
          </a:xfrm>
          <a:prstGeom prst="rect">
            <a:avLst/>
          </a:prstGeom>
          <a:noFill/>
        </p:spPr>
        <p:txBody>
          <a:bodyPr wrap="square" rtlCol="0">
            <a:spAutoFit/>
          </a:bodyPr>
          <a:lstStyle/>
          <a:p>
            <a:pPr algn="ctr"/>
            <a:r>
              <a:rPr kumimoji="1" lang="ja-JP" altLang="en-US" sz="1100" dirty="0" smtClean="0">
                <a:solidFill>
                  <a:srgbClr val="FF0000"/>
                </a:solidFill>
              </a:rPr>
              <a:t>収量最大化</a:t>
            </a:r>
            <a:endParaRPr kumimoji="1" lang="ja-JP" altLang="en-US" sz="1100" dirty="0">
              <a:solidFill>
                <a:srgbClr val="FF0000"/>
              </a:solidFill>
            </a:endParaRPr>
          </a:p>
        </p:txBody>
      </p:sp>
      <p:sp>
        <p:nvSpPr>
          <p:cNvPr id="26" name="テキスト ボックス 25"/>
          <p:cNvSpPr txBox="1"/>
          <p:nvPr/>
        </p:nvSpPr>
        <p:spPr>
          <a:xfrm>
            <a:off x="7197590" y="2306145"/>
            <a:ext cx="814304" cy="261610"/>
          </a:xfrm>
          <a:prstGeom prst="rect">
            <a:avLst/>
          </a:prstGeom>
          <a:noFill/>
        </p:spPr>
        <p:txBody>
          <a:bodyPr wrap="square" rtlCol="0">
            <a:spAutoFit/>
          </a:bodyPr>
          <a:lstStyle/>
          <a:p>
            <a:pPr algn="ctr"/>
            <a:r>
              <a:rPr kumimoji="1" lang="ja-JP" altLang="en-US" sz="1100" dirty="0" smtClean="0"/>
              <a:t>播種日</a:t>
            </a:r>
            <a:endParaRPr kumimoji="1" lang="ja-JP" altLang="en-US" sz="1100" dirty="0"/>
          </a:p>
        </p:txBody>
      </p:sp>
      <p:sp>
        <p:nvSpPr>
          <p:cNvPr id="38" name="角丸四角形 37"/>
          <p:cNvSpPr/>
          <p:nvPr/>
        </p:nvSpPr>
        <p:spPr>
          <a:xfrm>
            <a:off x="321131" y="372840"/>
            <a:ext cx="3699916" cy="355984"/>
          </a:xfrm>
          <a:prstGeom prst="roundRect">
            <a:avLst/>
          </a:prstGeom>
          <a:solidFill>
            <a:srgbClr val="FFFFCC"/>
          </a:solidFill>
          <a:ln w="158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事例③：気候変動に適応した水稲栽培システムの開発</a:t>
            </a:r>
            <a:endParaRPr lang="en-US" altLang="ja-JP" sz="1200" dirty="0">
              <a:solidFill>
                <a:schemeClr val="tx1"/>
              </a:solidFill>
              <a:latin typeface="+mn-ea"/>
            </a:endParaRPr>
          </a:p>
        </p:txBody>
      </p:sp>
      <p:sp>
        <p:nvSpPr>
          <p:cNvPr id="3" name="スライド番号プレースホルダー 2"/>
          <p:cNvSpPr>
            <a:spLocks noGrp="1"/>
          </p:cNvSpPr>
          <p:nvPr>
            <p:ph type="sldNum" sz="quarter" idx="12"/>
          </p:nvPr>
        </p:nvSpPr>
        <p:spPr>
          <a:xfrm>
            <a:off x="6904427" y="6492875"/>
            <a:ext cx="2133600" cy="365125"/>
          </a:xfrm>
        </p:spPr>
        <p:txBody>
          <a:bodyPr/>
          <a:lstStyle/>
          <a:p>
            <a:fld id="{4983C853-3FB3-410A-A0B8-16E77273A7C1}" type="slidenum">
              <a:rPr kumimoji="1" lang="ja-JP" altLang="en-US" smtClean="0"/>
              <a:t>7</a:t>
            </a:fld>
            <a:endParaRPr kumimoji="1" lang="ja-JP" altLang="en-US" dirty="0"/>
          </a:p>
        </p:txBody>
      </p:sp>
      <p:sp>
        <p:nvSpPr>
          <p:cNvPr id="43" name="角丸四角形 42"/>
          <p:cNvSpPr/>
          <p:nvPr/>
        </p:nvSpPr>
        <p:spPr>
          <a:xfrm>
            <a:off x="322957" y="2879710"/>
            <a:ext cx="3699916" cy="355984"/>
          </a:xfrm>
          <a:prstGeom prst="roundRect">
            <a:avLst/>
          </a:prstGeom>
          <a:solidFill>
            <a:srgbClr val="FFFFCC"/>
          </a:solidFill>
          <a:ln w="15875">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事例④：防災協働対話</a:t>
            </a:r>
            <a:endParaRPr lang="en-US" altLang="ja-JP" sz="1200" dirty="0">
              <a:solidFill>
                <a:schemeClr val="tx1"/>
              </a:solidFill>
              <a:latin typeface="+mn-ea"/>
            </a:endParaRPr>
          </a:p>
        </p:txBody>
      </p:sp>
      <p:sp>
        <p:nvSpPr>
          <p:cNvPr id="46" name="正方形/長方形 45"/>
          <p:cNvSpPr/>
          <p:nvPr/>
        </p:nvSpPr>
        <p:spPr>
          <a:xfrm>
            <a:off x="4597606" y="4874107"/>
            <a:ext cx="1175002" cy="205184"/>
          </a:xfrm>
          <a:prstGeom prst="rect">
            <a:avLst/>
          </a:prstGeom>
          <a:noFill/>
          <a:ln>
            <a:noFill/>
          </a:ln>
        </p:spPr>
        <p:txBody>
          <a:bodyPr wrap="none" lIns="0" tIns="0" rIns="0" bIns="0">
            <a:spAutoFit/>
          </a:bodyPr>
          <a:lstStyle/>
          <a:p>
            <a:pPr marL="92075" indent="-92075" fontAlgn="base">
              <a:lnSpc>
                <a:spcPts val="1600"/>
              </a:lnSpc>
              <a:spcBef>
                <a:spcPct val="0"/>
              </a:spcBef>
            </a:pPr>
            <a:r>
              <a:rPr lang="en-US" altLang="ja-JP" sz="1200" b="1" dirty="0" smtClean="0">
                <a:solidFill>
                  <a:srgbClr val="002060"/>
                </a:solidFill>
                <a:latin typeface="+mn-ea"/>
              </a:rPr>
              <a:t>【</a:t>
            </a:r>
            <a:r>
              <a:rPr lang="ja-JP" altLang="en-US" sz="1200" b="1" dirty="0" smtClean="0">
                <a:solidFill>
                  <a:srgbClr val="002060"/>
                </a:solidFill>
                <a:latin typeface="+mn-ea"/>
              </a:rPr>
              <a:t>期待される効果</a:t>
            </a:r>
            <a:r>
              <a:rPr lang="en-US" altLang="ja-JP" sz="1200" b="1" dirty="0" smtClean="0">
                <a:solidFill>
                  <a:srgbClr val="002060"/>
                </a:solidFill>
                <a:latin typeface="+mn-ea"/>
              </a:rPr>
              <a:t>】</a:t>
            </a:r>
          </a:p>
        </p:txBody>
      </p:sp>
      <p:sp>
        <p:nvSpPr>
          <p:cNvPr id="47" name="テキスト ボックス 46"/>
          <p:cNvSpPr txBox="1"/>
          <p:nvPr/>
        </p:nvSpPr>
        <p:spPr>
          <a:xfrm>
            <a:off x="4412868" y="5079708"/>
            <a:ext cx="4536504" cy="1237793"/>
          </a:xfrm>
          <a:prstGeom prst="roundRect">
            <a:avLst>
              <a:gd name="adj" fmla="val 8220"/>
            </a:avLst>
          </a:prstGeom>
          <a:solidFill>
            <a:schemeClr val="bg1"/>
          </a:solidFill>
          <a:ln w="12700" cap="flat" cmpd="sng" algn="ctr">
            <a:solidFill>
              <a:srgbClr val="00206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spAutoFit/>
          </a:bodyPr>
          <a:lstStyle/>
          <a:p>
            <a:pPr marL="173038" indent="-173038" fontAlgn="base">
              <a:lnSpc>
                <a:spcPct val="120000"/>
              </a:lnSpc>
              <a:spcBef>
                <a:spcPct val="0"/>
              </a:spcBef>
            </a:pPr>
            <a:r>
              <a:rPr lang="ja-JP" altLang="en-US" sz="1200" dirty="0" smtClean="0">
                <a:latin typeface="+mn-ea"/>
              </a:rPr>
              <a:t>・</a:t>
            </a:r>
            <a:r>
              <a:rPr lang="en-US" altLang="ja-JP" sz="1200" dirty="0" smtClean="0">
                <a:latin typeface="+mn-ea"/>
              </a:rPr>
              <a:t>	</a:t>
            </a:r>
            <a:r>
              <a:rPr lang="ja-JP" altLang="en-US" sz="1200" dirty="0" smtClean="0">
                <a:latin typeface="+mn-ea"/>
              </a:rPr>
              <a:t>継続性の高い取組による</a:t>
            </a:r>
            <a:r>
              <a:rPr lang="ja-JP" altLang="en-US" sz="1200" b="1" u="sng" dirty="0" smtClean="0">
                <a:latin typeface="+mn-ea"/>
              </a:rPr>
              <a:t>人脈や相互間の技術的知見の維持</a:t>
            </a:r>
            <a:endParaRPr lang="en-US" altLang="ja-JP" sz="1200" dirty="0" smtClean="0">
              <a:latin typeface="+mn-ea"/>
            </a:endParaRPr>
          </a:p>
          <a:p>
            <a:pPr marL="173038" indent="-173038" fontAlgn="base">
              <a:lnSpc>
                <a:spcPct val="120000"/>
              </a:lnSpc>
              <a:spcBef>
                <a:spcPct val="0"/>
              </a:spcBef>
            </a:pPr>
            <a:r>
              <a:rPr lang="ja-JP" altLang="en-US" sz="1200" dirty="0" smtClean="0">
                <a:latin typeface="+mn-ea"/>
              </a:rPr>
              <a:t>・</a:t>
            </a:r>
            <a:r>
              <a:rPr lang="en-US" altLang="ja-JP" sz="1200" dirty="0" smtClean="0">
                <a:latin typeface="+mn-ea"/>
              </a:rPr>
              <a:t>	</a:t>
            </a:r>
            <a:r>
              <a:rPr lang="ja-JP" altLang="en-US" sz="1200" dirty="0" smtClean="0">
                <a:latin typeface="+mn-ea"/>
              </a:rPr>
              <a:t>産学官の連携を通じた，相手方のニーズ・課題に対する</a:t>
            </a:r>
            <a:r>
              <a:rPr lang="ja-JP" altLang="en-US" sz="1200" b="1" u="sng" dirty="0" smtClean="0">
                <a:latin typeface="+mn-ea"/>
              </a:rPr>
              <a:t>官民の技術・ソリューションの適切なマッチング</a:t>
            </a:r>
            <a:endParaRPr lang="en-US" altLang="ja-JP" sz="1200" b="1" u="sng" dirty="0" smtClean="0">
              <a:latin typeface="+mn-ea"/>
            </a:endParaRPr>
          </a:p>
          <a:p>
            <a:pPr marL="173038" indent="-173038" fontAlgn="base">
              <a:lnSpc>
                <a:spcPct val="120000"/>
              </a:lnSpc>
              <a:spcBef>
                <a:spcPct val="0"/>
              </a:spcBef>
            </a:pPr>
            <a:r>
              <a:rPr lang="ja-JP" altLang="en-US" sz="1200" dirty="0" smtClean="0">
                <a:latin typeface="+mn-ea"/>
              </a:rPr>
              <a:t>・</a:t>
            </a:r>
            <a:r>
              <a:rPr lang="en-US" altLang="ja-JP" sz="1200" dirty="0" smtClean="0">
                <a:latin typeface="+mn-ea"/>
              </a:rPr>
              <a:t>	</a:t>
            </a:r>
            <a:r>
              <a:rPr lang="ja-JP" altLang="en-US" sz="1200" dirty="0" smtClean="0">
                <a:latin typeface="+mn-ea"/>
              </a:rPr>
              <a:t>平常時からの協力体制を通じた，</a:t>
            </a:r>
            <a:r>
              <a:rPr lang="ja-JP" altLang="en-US" sz="1200" b="1" u="sng" dirty="0" smtClean="0">
                <a:latin typeface="+mn-ea"/>
              </a:rPr>
              <a:t>災害発生等の際の相手側ニーズへのタイムリーかつ適切な対応</a:t>
            </a:r>
            <a:endParaRPr lang="en-US" altLang="ja-JP" sz="1200" dirty="0" smtClean="0">
              <a:latin typeface="+mn-ea"/>
            </a:endParaRPr>
          </a:p>
        </p:txBody>
      </p:sp>
      <p:sp>
        <p:nvSpPr>
          <p:cNvPr id="48" name="正方形/長方形 47"/>
          <p:cNvSpPr/>
          <p:nvPr/>
        </p:nvSpPr>
        <p:spPr>
          <a:xfrm>
            <a:off x="205407" y="3330984"/>
            <a:ext cx="3721404" cy="1077218"/>
          </a:xfrm>
          <a:prstGeom prst="rect">
            <a:avLst/>
          </a:prstGeom>
        </p:spPr>
        <p:txBody>
          <a:bodyPr wrap="square">
            <a:spAutoFit/>
          </a:bodyPr>
          <a:lstStyle/>
          <a:p>
            <a:r>
              <a:rPr lang="ja-JP" altLang="en-US" sz="1600" dirty="0" smtClean="0"/>
              <a:t>　</a:t>
            </a:r>
            <a:r>
              <a:rPr lang="ja-JP" altLang="en-US" sz="1200" dirty="0" smtClean="0"/>
              <a:t>防災面での課題を抱えた新興国等を対象に，平常時からの対話を通じて防災上の課題を発掘・共有し，解決策を見いだすことを指向した「防災協働対話」を，両国の産学官の参画により実施</a:t>
            </a:r>
            <a:r>
              <a:rPr lang="ja-JP" altLang="en-US" sz="1200" dirty="0" smtClean="0">
                <a:latin typeface="+mn-ea"/>
              </a:rPr>
              <a:t>。</a:t>
            </a:r>
            <a:endParaRPr lang="en-US" altLang="ja-JP" sz="1200" dirty="0" smtClean="0">
              <a:latin typeface="+mn-ea"/>
            </a:endParaRPr>
          </a:p>
          <a:p>
            <a:r>
              <a:rPr lang="ja-JP" altLang="en-US" sz="1200" dirty="0" smtClean="0"/>
              <a:t>　</a:t>
            </a:r>
            <a:r>
              <a:rPr lang="en-US" altLang="ja-JP" sz="1200" dirty="0" smtClean="0">
                <a:latin typeface="ＭＳ ゴシック" panose="020B0609070205080204" pitchFamily="49" charset="-128"/>
                <a:ea typeface="ＭＳ ゴシック" panose="020B0609070205080204" pitchFamily="49" charset="-128"/>
              </a:rPr>
              <a:t>2014</a:t>
            </a:r>
            <a:r>
              <a:rPr lang="ja-JP" altLang="en-US" sz="1200" dirty="0" smtClean="0">
                <a:latin typeface="ＭＳ ゴシック" panose="020B0609070205080204" pitchFamily="49" charset="-128"/>
                <a:ea typeface="ＭＳ ゴシック" panose="020B0609070205080204" pitchFamily="49" charset="-128"/>
              </a:rPr>
              <a:t>年</a:t>
            </a:r>
            <a:r>
              <a:rPr lang="en-US" altLang="ja-JP" sz="1200" dirty="0" smtClean="0">
                <a:latin typeface="ＭＳ ゴシック" panose="020B0609070205080204" pitchFamily="49" charset="-128"/>
                <a:ea typeface="ＭＳ ゴシック" panose="020B0609070205080204" pitchFamily="49" charset="-128"/>
              </a:rPr>
              <a:t>11</a:t>
            </a:r>
            <a:r>
              <a:rPr lang="ja-JP" altLang="en-US" sz="1200" dirty="0" smtClean="0">
                <a:latin typeface="ＭＳ ゴシック" panose="020B0609070205080204" pitchFamily="49" charset="-128"/>
                <a:ea typeface="ＭＳ ゴシック" panose="020B0609070205080204" pitchFamily="49" charset="-128"/>
              </a:rPr>
              <a:t>月現在で６か国との間で覚書等に署名。</a:t>
            </a:r>
            <a:endParaRPr lang="ja-JP" altLang="en-US" sz="1200" dirty="0">
              <a:latin typeface="ＭＳ ゴシック" panose="020B0609070205080204" pitchFamily="49" charset="-128"/>
              <a:ea typeface="ＭＳ ゴシック" panose="020B0609070205080204" pitchFamily="49" charset="-128"/>
            </a:endParaRPr>
          </a:p>
        </p:txBody>
      </p:sp>
      <p:pic>
        <p:nvPicPr>
          <p:cNvPr id="49" name="図 48" descr="F:\大臣出張（タイ・ベトナム）\写真\ベトナム（2013.9.12-13）\2 防災覚書署名\IMG_6732.JPG"/>
          <p:cNvPicPr/>
          <p:nvPr/>
        </p:nvPicPr>
        <p:blipFill>
          <a:blip r:embed="rId2" cstate="screen">
            <a:extLst>
              <a:ext uri="{28A0092B-C50C-407E-A947-70E740481C1C}">
                <a14:useLocalDpi xmlns:a14="http://schemas.microsoft.com/office/drawing/2010/main"/>
              </a:ext>
            </a:extLst>
          </a:blip>
          <a:srcRect t="-747"/>
          <a:stretch>
            <a:fillRect/>
          </a:stretch>
        </p:blipFill>
        <p:spPr bwMode="auto">
          <a:xfrm>
            <a:off x="281670" y="4898110"/>
            <a:ext cx="1744488" cy="1136645"/>
          </a:xfrm>
          <a:prstGeom prst="rect">
            <a:avLst/>
          </a:prstGeom>
          <a:noFill/>
          <a:ln w="9525">
            <a:solidFill>
              <a:schemeClr val="tx1"/>
            </a:solidFill>
            <a:miter lim="800000"/>
            <a:headEnd/>
            <a:tailEnd/>
          </a:ln>
        </p:spPr>
      </p:pic>
      <p:pic>
        <p:nvPicPr>
          <p:cNvPr id="50" name="図 5" descr="K:\旧国際建設市場室／国際建設推進室\PLBKKT-HD\2014\４施策\★二国間\トルコ\140704-05_日トルコ防災協働対話ワークショップ(0614-15からリスケ）\写真\菅昌さんより\W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45821" y="4878865"/>
            <a:ext cx="1759202" cy="1175133"/>
          </a:xfrm>
          <a:prstGeom prst="rect">
            <a:avLst/>
          </a:prstGeom>
          <a:noFill/>
          <a:ln w="9525">
            <a:solidFill>
              <a:schemeClr val="tx1"/>
            </a:solidFill>
            <a:miter lim="800000"/>
            <a:headEnd/>
            <a:tailEnd/>
          </a:ln>
        </p:spPr>
      </p:pic>
      <p:sp>
        <p:nvSpPr>
          <p:cNvPr id="51" name="Text Box 2"/>
          <p:cNvSpPr txBox="1">
            <a:spLocks noChangeArrowheads="1"/>
          </p:cNvSpPr>
          <p:nvPr/>
        </p:nvSpPr>
        <p:spPr bwMode="auto">
          <a:xfrm>
            <a:off x="127937" y="6120611"/>
            <a:ext cx="2051955" cy="216024"/>
          </a:xfrm>
          <a:prstGeom prst="rect">
            <a:avLst/>
          </a:prstGeom>
          <a:noFill/>
          <a:ln w="9525">
            <a:noFill/>
            <a:miter lim="800000"/>
            <a:headEnd/>
            <a:tailEnd/>
          </a:ln>
        </p:spPr>
        <p:txBody>
          <a:bodyPr lIns="74295" tIns="8890" rIns="74295" bIns="8890"/>
          <a:lstStyle/>
          <a:p>
            <a:pPr algn="ctr"/>
            <a:r>
              <a:rPr lang="ja-JP" altLang="en-US" sz="1000" b="1" dirty="0" smtClean="0"/>
              <a:t>防災協働対話の覚書の署名</a:t>
            </a:r>
            <a:endParaRPr lang="ja-JP" sz="1000" b="1" dirty="0"/>
          </a:p>
        </p:txBody>
      </p:sp>
      <p:sp>
        <p:nvSpPr>
          <p:cNvPr id="52" name="Text Box 2"/>
          <p:cNvSpPr txBox="1">
            <a:spLocks noChangeArrowheads="1"/>
          </p:cNvSpPr>
          <p:nvPr/>
        </p:nvSpPr>
        <p:spPr bwMode="auto">
          <a:xfrm>
            <a:off x="2122663" y="6123884"/>
            <a:ext cx="1922807" cy="216024"/>
          </a:xfrm>
          <a:prstGeom prst="rect">
            <a:avLst/>
          </a:prstGeom>
          <a:noFill/>
          <a:ln w="9525">
            <a:noFill/>
            <a:miter lim="800000"/>
            <a:headEnd/>
            <a:tailEnd/>
          </a:ln>
        </p:spPr>
        <p:txBody>
          <a:bodyPr lIns="74295" tIns="8890" rIns="74295" bIns="8890"/>
          <a:lstStyle/>
          <a:p>
            <a:pPr algn="ctr"/>
            <a:r>
              <a:rPr lang="ja-JP" altLang="en-US" sz="1000" b="1" dirty="0">
                <a:latin typeface="ＭＳ ゴシック" pitchFamily="49" charset="-128"/>
              </a:rPr>
              <a:t>ワークショップ開催状況</a:t>
            </a:r>
            <a:endParaRPr lang="ja-JP" sz="1000" b="1" dirty="0"/>
          </a:p>
        </p:txBody>
      </p:sp>
      <p:grpSp>
        <p:nvGrpSpPr>
          <p:cNvPr id="30" name="グループ化 29"/>
          <p:cNvGrpSpPr/>
          <p:nvPr/>
        </p:nvGrpSpPr>
        <p:grpSpPr>
          <a:xfrm>
            <a:off x="4412868" y="3541753"/>
            <a:ext cx="4536504" cy="1155812"/>
            <a:chOff x="547393" y="4246668"/>
            <a:chExt cx="4536504" cy="1155812"/>
          </a:xfrm>
        </p:grpSpPr>
        <p:sp>
          <p:nvSpPr>
            <p:cNvPr id="31" name="テキスト ボックス 30"/>
            <p:cNvSpPr txBox="1"/>
            <p:nvPr/>
          </p:nvSpPr>
          <p:spPr>
            <a:xfrm>
              <a:off x="547393" y="4246668"/>
              <a:ext cx="4536504" cy="1155812"/>
            </a:xfrm>
            <a:prstGeom prst="roundRect">
              <a:avLst>
                <a:gd name="adj" fmla="val 8220"/>
              </a:avLst>
            </a:prstGeom>
            <a:solidFill>
              <a:schemeClr val="bg1"/>
            </a:solidFill>
            <a:ln w="12700" cap="flat" cmpd="sng" algn="ctr">
              <a:solidFill>
                <a:srgbClr val="00206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85725" indent="-85725" fontAlgn="base">
                <a:lnSpc>
                  <a:spcPct val="120000"/>
                </a:lnSpc>
                <a:spcBef>
                  <a:spcPct val="0"/>
                </a:spcBef>
              </a:pPr>
              <a:r>
                <a:rPr lang="ja-JP" altLang="en-US" sz="1000" dirty="0" smtClean="0">
                  <a:latin typeface="+mn-ea"/>
                </a:rPr>
                <a:t>・</a:t>
              </a:r>
              <a:r>
                <a:rPr lang="en-US" altLang="ja-JP" sz="1000" dirty="0" smtClean="0">
                  <a:latin typeface="+mn-ea"/>
                </a:rPr>
                <a:t>	</a:t>
              </a:r>
              <a:r>
                <a:rPr lang="ja-JP" altLang="en-US" sz="1000" dirty="0" smtClean="0">
                  <a:latin typeface="+mn-ea"/>
                </a:rPr>
                <a:t>災害時の被災情報の共有・集約技術　　・洪水時の適切なダム操作・管理技術</a:t>
              </a:r>
              <a:endParaRPr lang="en-US" altLang="ja-JP" sz="1000" dirty="0" smtClean="0">
                <a:latin typeface="+mn-ea"/>
              </a:endParaRPr>
            </a:p>
          </p:txBody>
        </p:sp>
        <p:pic>
          <p:nvPicPr>
            <p:cNvPr id="32"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3921" y="4474905"/>
              <a:ext cx="1913830" cy="841815"/>
            </a:xfrm>
            <a:prstGeom prst="rect">
              <a:avLst/>
            </a:prstGeom>
            <a:noFill/>
            <a:ln w="9525">
              <a:noFill/>
              <a:miter lim="800000"/>
              <a:headEnd/>
              <a:tailEnd/>
            </a:ln>
          </p:spPr>
        </p:pic>
        <p:pic>
          <p:nvPicPr>
            <p:cNvPr id="33" name="Picture 79" descr="無題"/>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77613" y="4474904"/>
              <a:ext cx="1913830" cy="841815"/>
            </a:xfrm>
            <a:prstGeom prst="rect">
              <a:avLst/>
            </a:prstGeom>
            <a:noFill/>
            <a:ln w="9525">
              <a:noFill/>
              <a:miter lim="800000"/>
              <a:headEnd/>
              <a:tailEnd/>
            </a:ln>
          </p:spPr>
        </p:pic>
      </p:grpSp>
      <p:sp>
        <p:nvSpPr>
          <p:cNvPr id="34" name="正方形/長方形 33"/>
          <p:cNvSpPr/>
          <p:nvPr/>
        </p:nvSpPr>
        <p:spPr>
          <a:xfrm>
            <a:off x="4527236" y="3330984"/>
            <a:ext cx="1893371" cy="205184"/>
          </a:xfrm>
          <a:prstGeom prst="rect">
            <a:avLst/>
          </a:prstGeom>
          <a:noFill/>
          <a:ln>
            <a:noFill/>
          </a:ln>
        </p:spPr>
        <p:txBody>
          <a:bodyPr wrap="square" lIns="0" tIns="0" rIns="0" bIns="0">
            <a:spAutoFit/>
          </a:bodyPr>
          <a:lstStyle/>
          <a:p>
            <a:pPr marL="92075" indent="-92075" fontAlgn="base">
              <a:lnSpc>
                <a:spcPts val="1600"/>
              </a:lnSpc>
              <a:spcBef>
                <a:spcPct val="0"/>
              </a:spcBef>
            </a:pPr>
            <a:r>
              <a:rPr lang="en-US" altLang="ja-JP" sz="1200" b="1" dirty="0" smtClean="0">
                <a:solidFill>
                  <a:srgbClr val="002060"/>
                </a:solidFill>
                <a:latin typeface="+mn-ea"/>
              </a:rPr>
              <a:t>【</a:t>
            </a:r>
            <a:r>
              <a:rPr lang="ja-JP" altLang="en-US" sz="1200" b="1" dirty="0" smtClean="0">
                <a:solidFill>
                  <a:srgbClr val="002060"/>
                </a:solidFill>
                <a:latin typeface="+mn-ea"/>
              </a:rPr>
              <a:t>対話の具体的事例</a:t>
            </a:r>
            <a:r>
              <a:rPr lang="en-US" altLang="ja-JP" sz="1200" b="1" dirty="0" smtClean="0">
                <a:solidFill>
                  <a:srgbClr val="002060"/>
                </a:solidFill>
                <a:latin typeface="+mn-ea"/>
              </a:rPr>
              <a:t>】</a:t>
            </a:r>
          </a:p>
        </p:txBody>
      </p:sp>
    </p:spTree>
    <p:extLst>
      <p:ext uri="{BB962C8B-B14F-4D97-AF65-F5344CB8AC3E}">
        <p14:creationId xmlns:p14="http://schemas.microsoft.com/office/powerpoint/2010/main" val="3819573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7"/>
          <p:cNvSpPr>
            <a:spLocks noChangeArrowheads="1"/>
          </p:cNvSpPr>
          <p:nvPr/>
        </p:nvSpPr>
        <p:spPr bwMode="auto">
          <a:xfrm>
            <a:off x="99398" y="4258022"/>
            <a:ext cx="8922650" cy="2486304"/>
          </a:xfrm>
          <a:prstGeom prst="rect">
            <a:avLst/>
          </a:prstGeom>
          <a:noFill/>
          <a:ln w="25400">
            <a:solidFill>
              <a:srgbClr val="C00000"/>
            </a:solidFill>
            <a:miter lim="800000"/>
            <a:headEnd/>
            <a:tailEnd/>
          </a:ln>
        </p:spPr>
        <p:txBody>
          <a:bodyPr wrap="square" anchor="t" anchorCtr="0">
            <a:noAutofit/>
          </a:bodyPr>
          <a:lstStyle/>
          <a:p>
            <a:pPr marL="355600" indent="-355600">
              <a:defRPr/>
            </a:pPr>
            <a:endParaRPr lang="en-US" altLang="ja-JP" sz="1200" dirty="0" smtClean="0">
              <a:latin typeface="ＭＳ ゴシック" panose="020B0609070205080204" pitchFamily="49" charset="-128"/>
              <a:ea typeface="ＭＳ ゴシック" panose="020B0609070205080204" pitchFamily="49" charset="-128"/>
            </a:endParaRPr>
          </a:p>
          <a:p>
            <a:pPr marL="355600" indent="-355600">
              <a:defRPr/>
            </a:pPr>
            <a:r>
              <a:rPr lang="ja-JP" altLang="en-US" sz="1200" dirty="0" smtClean="0">
                <a:latin typeface="ＭＳ ゴシック" panose="020B0609070205080204" pitchFamily="49" charset="-128"/>
                <a:ea typeface="ＭＳ ゴシック" panose="020B0609070205080204" pitchFamily="49" charset="-128"/>
              </a:rPr>
              <a:t>　日本において長年培われてきた経験・戦略・技術に</a:t>
            </a:r>
            <a:endParaRPr lang="en-US" altLang="ja-JP" sz="1200" dirty="0" smtClean="0">
              <a:latin typeface="ＭＳ ゴシック" panose="020B0609070205080204" pitchFamily="49" charset="-128"/>
              <a:ea typeface="ＭＳ ゴシック" panose="020B0609070205080204" pitchFamily="49" charset="-128"/>
            </a:endParaRPr>
          </a:p>
          <a:p>
            <a:pPr marL="355600" indent="-355600">
              <a:defRPr/>
            </a:pPr>
            <a:r>
              <a:rPr lang="ja-JP" altLang="en-US" sz="1200" dirty="0" smtClean="0">
                <a:latin typeface="ＭＳ ゴシック" panose="020B0609070205080204" pitchFamily="49" charset="-128"/>
                <a:ea typeface="ＭＳ ゴシック" panose="020B0609070205080204" pitchFamily="49" charset="-128"/>
              </a:rPr>
              <a:t>基づき，気候</a:t>
            </a:r>
            <a:r>
              <a:rPr lang="ja-JP" altLang="en-US" sz="1200" dirty="0">
                <a:latin typeface="ＭＳ ゴシック" panose="020B0609070205080204" pitchFamily="49" charset="-128"/>
                <a:ea typeface="ＭＳ ゴシック" panose="020B0609070205080204" pitchFamily="49" charset="-128"/>
              </a:rPr>
              <a:t>変動の影響により深刻さを増す洪水</a:t>
            </a:r>
            <a:r>
              <a:rPr lang="ja-JP" altLang="en-US" sz="1200" dirty="0" smtClean="0">
                <a:latin typeface="ＭＳ ゴシック" panose="020B0609070205080204" pitchFamily="49" charset="-128"/>
                <a:ea typeface="ＭＳ ゴシック" panose="020B0609070205080204" pitchFamily="49" charset="-128"/>
              </a:rPr>
              <a:t>被害</a:t>
            </a:r>
            <a:endParaRPr lang="en-US" altLang="ja-JP" sz="1200" dirty="0" smtClean="0">
              <a:latin typeface="ＭＳ ゴシック" panose="020B0609070205080204" pitchFamily="49" charset="-128"/>
              <a:ea typeface="ＭＳ ゴシック" panose="020B0609070205080204" pitchFamily="49" charset="-128"/>
            </a:endParaRPr>
          </a:p>
          <a:p>
            <a:pPr marL="355600" indent="-355600">
              <a:defRPr/>
            </a:pPr>
            <a:r>
              <a:rPr lang="ja-JP" altLang="en-US" sz="1200" dirty="0" smtClean="0">
                <a:latin typeface="ＭＳ ゴシック" panose="020B0609070205080204" pitchFamily="49" charset="-128"/>
                <a:ea typeface="ＭＳ ゴシック" panose="020B0609070205080204" pitchFamily="49" charset="-128"/>
              </a:rPr>
              <a:t>に</a:t>
            </a:r>
            <a:r>
              <a:rPr lang="ja-JP" altLang="en-US" sz="1200" dirty="0">
                <a:latin typeface="ＭＳ ゴシック" panose="020B0609070205080204" pitchFamily="49" charset="-128"/>
                <a:ea typeface="ＭＳ ゴシック" panose="020B0609070205080204" pitchFamily="49" charset="-128"/>
              </a:rPr>
              <a:t>対して適応</a:t>
            </a:r>
            <a:r>
              <a:rPr lang="ja-JP" altLang="en-US" sz="1200" dirty="0" smtClean="0">
                <a:latin typeface="ＭＳ ゴシック" panose="020B0609070205080204" pitchFamily="49" charset="-128"/>
                <a:ea typeface="ＭＳ ゴシック" panose="020B0609070205080204" pitchFamily="49" charset="-128"/>
              </a:rPr>
              <a:t>策を</a:t>
            </a:r>
            <a:r>
              <a:rPr lang="ja-JP" altLang="en-US" sz="1200" dirty="0">
                <a:latin typeface="ＭＳ ゴシック" panose="020B0609070205080204" pitchFamily="49" charset="-128"/>
                <a:ea typeface="ＭＳ ゴシック" panose="020B0609070205080204" pitchFamily="49" charset="-128"/>
              </a:rPr>
              <a:t>策定するための基本的な手順</a:t>
            </a:r>
            <a:r>
              <a:rPr lang="ja-JP" altLang="en-US" sz="1200" dirty="0" smtClean="0">
                <a:latin typeface="ＭＳ ゴシック" panose="020B0609070205080204" pitchFamily="49" charset="-128"/>
                <a:ea typeface="ＭＳ ゴシック" panose="020B0609070205080204" pitchFamily="49" charset="-128"/>
              </a:rPr>
              <a:t>を取</a:t>
            </a:r>
            <a:endParaRPr lang="en-US" altLang="ja-JP" sz="1200" dirty="0" smtClean="0">
              <a:latin typeface="ＭＳ ゴシック" panose="020B0609070205080204" pitchFamily="49" charset="-128"/>
              <a:ea typeface="ＭＳ ゴシック" panose="020B0609070205080204" pitchFamily="49" charset="-128"/>
            </a:endParaRPr>
          </a:p>
          <a:p>
            <a:pPr marL="355600" indent="-355600">
              <a:defRPr/>
            </a:pPr>
            <a:r>
              <a:rPr lang="ja-JP" altLang="en-US" sz="1200" dirty="0" smtClean="0">
                <a:latin typeface="ＭＳ ゴシック" panose="020B0609070205080204" pitchFamily="49" charset="-128"/>
                <a:ea typeface="ＭＳ ゴシック" panose="020B0609070205080204" pitchFamily="49" charset="-128"/>
              </a:rPr>
              <a:t>りまとめた。</a:t>
            </a:r>
          </a:p>
          <a:p>
            <a:pPr marL="355600" indent="-355600">
              <a:defRPr/>
            </a:pPr>
            <a:r>
              <a:rPr lang="ja-JP" altLang="en-US" sz="1200" dirty="0" smtClean="0">
                <a:latin typeface="ＭＳ ゴシック" panose="020B0609070205080204" pitchFamily="49" charset="-128"/>
                <a:ea typeface="ＭＳ ゴシック" panose="020B0609070205080204" pitchFamily="49" charset="-128"/>
              </a:rPr>
              <a:t>　２国間協力など様々な活動を通じて，途上国等に</a:t>
            </a:r>
            <a:r>
              <a:rPr lang="ja-JP" altLang="en-US" sz="1200" dirty="0" err="1" smtClean="0">
                <a:latin typeface="ＭＳ ゴシック" panose="020B0609070205080204" pitchFamily="49" charset="-128"/>
                <a:ea typeface="ＭＳ ゴシック" panose="020B0609070205080204" pitchFamily="49" charset="-128"/>
              </a:rPr>
              <a:t>お</a:t>
            </a:r>
            <a:endParaRPr lang="en-US" altLang="ja-JP" sz="1200" dirty="0" smtClean="0">
              <a:latin typeface="ＭＳ ゴシック" panose="020B0609070205080204" pitchFamily="49" charset="-128"/>
              <a:ea typeface="ＭＳ ゴシック" panose="020B0609070205080204" pitchFamily="49" charset="-128"/>
            </a:endParaRPr>
          </a:p>
          <a:p>
            <a:pPr marL="355600" indent="-355600">
              <a:defRPr/>
            </a:pPr>
            <a:r>
              <a:rPr lang="ja-JP" altLang="en-US" sz="1200" dirty="0" smtClean="0">
                <a:latin typeface="ＭＳ ゴシック" panose="020B0609070205080204" pitchFamily="49" charset="-128"/>
                <a:ea typeface="ＭＳ ゴシック" panose="020B0609070205080204" pitchFamily="49" charset="-128"/>
              </a:rPr>
              <a:t>ける効果的な適応策の推進への貢献を目指す。</a:t>
            </a:r>
            <a:endParaRPr lang="en-US" altLang="ja-JP" sz="1200" dirty="0" smtClean="0">
              <a:latin typeface="ＭＳ ゴシック" panose="020B0609070205080204" pitchFamily="49" charset="-128"/>
              <a:ea typeface="ＭＳ ゴシック" panose="020B0609070205080204" pitchFamily="49" charset="-128"/>
            </a:endParaRPr>
          </a:p>
        </p:txBody>
      </p:sp>
      <p:sp>
        <p:nvSpPr>
          <p:cNvPr id="38" name="コンテンツ プレースホルダー 4"/>
          <p:cNvSpPr txBox="1">
            <a:spLocks/>
          </p:cNvSpPr>
          <p:nvPr/>
        </p:nvSpPr>
        <p:spPr>
          <a:xfrm>
            <a:off x="4355976" y="1714098"/>
            <a:ext cx="4686807" cy="2218958"/>
          </a:xfrm>
          <a:prstGeom prst="rect">
            <a:avLst/>
          </a:prstGeom>
          <a:ln w="25400">
            <a:solidFill>
              <a:srgbClr val="C00000"/>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altLang="ja-JP" sz="1200" dirty="0" smtClean="0">
              <a:latin typeface="ＭＳ ゴシック" panose="020B0609070205080204" pitchFamily="49" charset="-128"/>
              <a:ea typeface="ＭＳ ゴシック" panose="020B0609070205080204" pitchFamily="49" charset="-128"/>
            </a:endParaRPr>
          </a:p>
        </p:txBody>
      </p:sp>
      <p:sp>
        <p:nvSpPr>
          <p:cNvPr id="5" name="コンテンツ プレースホルダー 4"/>
          <p:cNvSpPr txBox="1">
            <a:spLocks noGrp="1"/>
          </p:cNvSpPr>
          <p:nvPr>
            <p:ph sz="half" idx="1"/>
          </p:nvPr>
        </p:nvSpPr>
        <p:spPr>
          <a:xfrm>
            <a:off x="113432" y="1728385"/>
            <a:ext cx="4098528" cy="2204671"/>
          </a:xfrm>
          <a:prstGeom prst="rect">
            <a:avLst/>
          </a:prstGeom>
          <a:ln w="25400">
            <a:solidFill>
              <a:srgbClr val="C00000"/>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Font typeface="Arial" panose="020B0604020202020204" pitchFamily="34" charset="0"/>
              <a:buNone/>
            </a:pPr>
            <a:r>
              <a:rPr lang="ja-JP" altLang="en-US" sz="1200" dirty="0" smtClean="0">
                <a:latin typeface="ＭＳ ゴシック" panose="020B0609070205080204" pitchFamily="49" charset="-128"/>
                <a:ea typeface="ＭＳ ゴシック" panose="020B0609070205080204" pitchFamily="49" charset="-128"/>
              </a:rPr>
              <a:t>実施期間：</a:t>
            </a:r>
            <a:r>
              <a:rPr lang="en-US" altLang="ja-JP" sz="1200" dirty="0" smtClean="0">
                <a:latin typeface="ＭＳ ゴシック" panose="020B0609070205080204" pitchFamily="49" charset="-128"/>
                <a:ea typeface="ＭＳ ゴシック" panose="020B0609070205080204" pitchFamily="49" charset="-128"/>
              </a:rPr>
              <a:t>2014</a:t>
            </a:r>
            <a:r>
              <a:rPr lang="ja-JP" altLang="en-US" sz="1200" dirty="0" smtClean="0">
                <a:latin typeface="ＭＳ ゴシック" panose="020B0609070205080204" pitchFamily="49" charset="-128"/>
                <a:ea typeface="ＭＳ ゴシック" panose="020B0609070205080204" pitchFamily="49" charset="-128"/>
              </a:rPr>
              <a:t>年～</a:t>
            </a:r>
            <a:r>
              <a:rPr lang="en-US" altLang="ja-JP" sz="1200" dirty="0" smtClean="0">
                <a:latin typeface="ＭＳ ゴシック" panose="020B0609070205080204" pitchFamily="49" charset="-128"/>
                <a:ea typeface="ＭＳ ゴシック" panose="020B0609070205080204" pitchFamily="49" charset="-128"/>
              </a:rPr>
              <a:t>2016</a:t>
            </a:r>
            <a:r>
              <a:rPr lang="ja-JP" altLang="en-US" sz="1200" dirty="0" smtClean="0">
                <a:latin typeface="ＭＳ ゴシック" panose="020B0609070205080204" pitchFamily="49" charset="-128"/>
                <a:ea typeface="ＭＳ ゴシック" panose="020B0609070205080204" pitchFamily="49" charset="-128"/>
              </a:rPr>
              <a:t>年</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smtClean="0">
                <a:latin typeface="ＭＳ ゴシック" panose="020B0609070205080204" pitchFamily="49" charset="-128"/>
                <a:ea typeface="ＭＳ ゴシック" panose="020B0609070205080204" pitchFamily="49" charset="-128"/>
              </a:rPr>
              <a:t>　国，地域</a:t>
            </a:r>
            <a:r>
              <a:rPr lang="ja-JP" altLang="en-US" sz="1200" dirty="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又</a:t>
            </a:r>
            <a:r>
              <a:rPr lang="ja-JP" altLang="en-US" sz="1200" dirty="0">
                <a:latin typeface="ＭＳ ゴシック" panose="020B0609070205080204" pitchFamily="49" charset="-128"/>
                <a:ea typeface="ＭＳ ゴシック" panose="020B0609070205080204" pitchFamily="49" charset="-128"/>
              </a:rPr>
              <a:t>はセクターレベルの気候変動への適応に関する政策策定</a:t>
            </a:r>
            <a:r>
              <a:rPr lang="ja-JP" altLang="en-US" sz="1200" dirty="0" smtClean="0">
                <a:latin typeface="ＭＳ ゴシック" panose="020B0609070205080204" pitchFamily="49" charset="-128"/>
                <a:ea typeface="ＭＳ ゴシック" panose="020B0609070205080204" pitchFamily="49" charset="-128"/>
              </a:rPr>
              <a:t>や，適応施策の</a:t>
            </a:r>
            <a:r>
              <a:rPr lang="ja-JP" altLang="en-US" sz="1200" dirty="0">
                <a:latin typeface="ＭＳ ゴシック" panose="020B0609070205080204" pitchFamily="49" charset="-128"/>
                <a:ea typeface="ＭＳ ゴシック" panose="020B0609070205080204" pitchFamily="49" charset="-128"/>
              </a:rPr>
              <a:t>立案を担当する中央行政機関を対象</a:t>
            </a:r>
            <a:r>
              <a:rPr lang="ja-JP" altLang="en-US" sz="1200" dirty="0" smtClean="0">
                <a:latin typeface="ＭＳ ゴシック" panose="020B0609070205080204" pitchFamily="49" charset="-128"/>
                <a:ea typeface="ＭＳ ゴシック" panose="020B0609070205080204" pitchFamily="49" charset="-128"/>
              </a:rPr>
              <a:t>に，担当行政官を日本に招へいし，能力</a:t>
            </a:r>
            <a:r>
              <a:rPr lang="ja-JP" altLang="en-US" sz="1200" dirty="0">
                <a:latin typeface="ＭＳ ゴシック" panose="020B0609070205080204" pitchFamily="49" charset="-128"/>
                <a:ea typeface="ＭＳ ゴシック" panose="020B0609070205080204" pitchFamily="49" charset="-128"/>
              </a:rPr>
              <a:t>向上を</a:t>
            </a:r>
            <a:r>
              <a:rPr lang="ja-JP" altLang="en-US" sz="1200" dirty="0" smtClean="0">
                <a:latin typeface="ＭＳ ゴシック" panose="020B0609070205080204" pitchFamily="49" charset="-128"/>
                <a:ea typeface="ＭＳ ゴシック" panose="020B0609070205080204" pitchFamily="49" charset="-128"/>
              </a:rPr>
              <a:t>図る。</a:t>
            </a:r>
            <a:endParaRPr lang="en-US" altLang="ja-JP" sz="1200" dirty="0" smtClean="0">
              <a:latin typeface="ＭＳ ゴシック" panose="020B0609070205080204" pitchFamily="49" charset="-128"/>
              <a:ea typeface="ＭＳ ゴシック" panose="020B0609070205080204" pitchFamily="49" charset="-128"/>
            </a:endParaRPr>
          </a:p>
          <a:p>
            <a:pPr marL="0" indent="0">
              <a:spcBef>
                <a:spcPts val="0"/>
              </a:spcBef>
              <a:buNone/>
            </a:pPr>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適応策の概論</a:t>
            </a:r>
            <a:r>
              <a:rPr lang="ja-JP" altLang="en-US" sz="1200" dirty="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国際的枠組，国レベルでの政策策定のための知見・経験に加え，気候</a:t>
            </a:r>
            <a:r>
              <a:rPr lang="ja-JP" altLang="en-US" sz="1200" dirty="0">
                <a:latin typeface="ＭＳ ゴシック" panose="020B0609070205080204" pitchFamily="49" charset="-128"/>
                <a:ea typeface="ＭＳ ゴシック" panose="020B0609070205080204" pitchFamily="49" charset="-128"/>
              </a:rPr>
              <a:t>変動</a:t>
            </a:r>
            <a:r>
              <a:rPr lang="ja-JP" altLang="en-US" sz="1200" dirty="0" smtClean="0">
                <a:latin typeface="ＭＳ ゴシック" panose="020B0609070205080204" pitchFamily="49" charset="-128"/>
                <a:ea typeface="ＭＳ ゴシック" panose="020B0609070205080204" pitchFamily="49" charset="-128"/>
              </a:rPr>
              <a:t>予測，影響評価，脆弱性評価，自治体</a:t>
            </a:r>
            <a:r>
              <a:rPr lang="ja-JP" altLang="en-US" sz="1200" dirty="0">
                <a:latin typeface="ＭＳ ゴシック" panose="020B0609070205080204" pitchFamily="49" charset="-128"/>
                <a:ea typeface="ＭＳ ゴシック" panose="020B0609070205080204" pitchFamily="49" charset="-128"/>
              </a:rPr>
              <a:t>における取組</a:t>
            </a:r>
            <a:r>
              <a:rPr lang="ja-JP" altLang="en-US" sz="1200" dirty="0" smtClean="0">
                <a:latin typeface="ＭＳ ゴシック" panose="020B0609070205080204" pitchFamily="49" charset="-128"/>
                <a:ea typeface="ＭＳ ゴシック" panose="020B0609070205080204" pitchFamily="49" charset="-128"/>
              </a:rPr>
              <a:t>等</a:t>
            </a:r>
            <a:r>
              <a:rPr lang="ja-JP" altLang="en-US" sz="1200" dirty="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日本の技術や経験を取り入れた研修を行うことで，各国において気候変動適応策を推進するための核となる人材の育成を行う。</a:t>
            </a:r>
            <a:endParaRPr lang="ja-JP" altLang="en-US" sz="1200" dirty="0">
              <a:latin typeface="ＭＳ ゴシック" panose="020B0609070205080204" pitchFamily="49" charset="-128"/>
              <a:ea typeface="ＭＳ ゴシック" panose="020B0609070205080204" pitchFamily="49" charset="-128"/>
            </a:endParaRPr>
          </a:p>
        </p:txBody>
      </p:sp>
      <p:sp>
        <p:nvSpPr>
          <p:cNvPr id="6" name="コンテンツ プレースホルダー 5"/>
          <p:cNvSpPr>
            <a:spLocks noGrp="1"/>
          </p:cNvSpPr>
          <p:nvPr>
            <p:ph sz="half" idx="2"/>
          </p:nvPr>
        </p:nvSpPr>
        <p:spPr>
          <a:xfrm>
            <a:off x="4355978" y="1917279"/>
            <a:ext cx="4686806" cy="2098687"/>
          </a:xfrm>
          <a:ln>
            <a:noFill/>
          </a:ln>
        </p:spPr>
        <p:txBody>
          <a:bodyPr>
            <a:noAutofit/>
          </a:bodyPr>
          <a:lstStyle/>
          <a:p>
            <a:pPr marL="92075" indent="-92075">
              <a:lnSpc>
                <a:spcPts val="1200"/>
              </a:lnSpc>
              <a:buNone/>
            </a:pPr>
            <a:r>
              <a:rPr lang="ja-JP" altLang="en-US" sz="1200" dirty="0" smtClean="0">
                <a:latin typeface="ＭＳ ゴシック" panose="020B0609070205080204" pitchFamily="49" charset="-128"/>
                <a:ea typeface="ＭＳ ゴシック" panose="020B0609070205080204" pitchFamily="49" charset="-128"/>
              </a:rPr>
              <a:t>実施期間</a:t>
            </a:r>
            <a:r>
              <a:rPr lang="ja-JP" altLang="en-US" sz="1200" dirty="0">
                <a:latin typeface="ＭＳ ゴシック" panose="020B0609070205080204" pitchFamily="49" charset="-128"/>
                <a:ea typeface="ＭＳ ゴシック" panose="020B0609070205080204" pitchFamily="49" charset="-128"/>
              </a:rPr>
              <a:t>：</a:t>
            </a:r>
            <a:r>
              <a:rPr lang="en-US" altLang="ja-JP" sz="1200" dirty="0" smtClean="0">
                <a:latin typeface="ＭＳ ゴシック" panose="020B0609070205080204" pitchFamily="49" charset="-128"/>
                <a:ea typeface="ＭＳ ゴシック" panose="020B0609070205080204" pitchFamily="49" charset="-128"/>
              </a:rPr>
              <a:t>2015</a:t>
            </a:r>
            <a:r>
              <a:rPr lang="ja-JP" altLang="en-US" sz="1200" dirty="0" smtClean="0">
                <a:latin typeface="ＭＳ ゴシック" panose="020B0609070205080204" pitchFamily="49" charset="-128"/>
                <a:ea typeface="ＭＳ ゴシック" panose="020B0609070205080204" pitchFamily="49" charset="-128"/>
              </a:rPr>
              <a:t>年</a:t>
            </a:r>
            <a:r>
              <a:rPr lang="ja-JP" altLang="en-US" sz="1200" dirty="0">
                <a:latin typeface="ＭＳ ゴシック" panose="020B0609070205080204" pitchFamily="49" charset="-128"/>
                <a:ea typeface="ＭＳ ゴシック" panose="020B0609070205080204" pitchFamily="49" charset="-128"/>
              </a:rPr>
              <a:t>～</a:t>
            </a:r>
            <a:r>
              <a:rPr lang="en-US" altLang="ja-JP" sz="1200" dirty="0" smtClean="0">
                <a:latin typeface="ＭＳ ゴシック" panose="020B0609070205080204" pitchFamily="49" charset="-128"/>
                <a:ea typeface="ＭＳ ゴシック" panose="020B0609070205080204" pitchFamily="49" charset="-128"/>
              </a:rPr>
              <a:t>2017</a:t>
            </a:r>
            <a:r>
              <a:rPr lang="ja-JP" altLang="en-US" sz="1200" dirty="0" smtClean="0">
                <a:latin typeface="ＭＳ ゴシック" panose="020B0609070205080204" pitchFamily="49" charset="-128"/>
                <a:ea typeface="ＭＳ ゴシック" panose="020B0609070205080204" pitchFamily="49" charset="-128"/>
              </a:rPr>
              <a:t>年</a:t>
            </a:r>
            <a:endParaRPr lang="en-US" altLang="ja-JP" sz="1200" dirty="0">
              <a:latin typeface="ＭＳ ゴシック" panose="020B0609070205080204" pitchFamily="49" charset="-128"/>
              <a:ea typeface="ＭＳ ゴシック" panose="020B0609070205080204" pitchFamily="49" charset="-128"/>
            </a:endParaRPr>
          </a:p>
          <a:p>
            <a:pPr marL="92075" indent="-92075">
              <a:lnSpc>
                <a:spcPts val="1200"/>
              </a:lnSpc>
              <a:buNone/>
            </a:pPr>
            <a:r>
              <a:rPr lang="ja-JP" altLang="en-US" sz="1200" dirty="0">
                <a:latin typeface="ＭＳ ゴシック" panose="020B0609070205080204" pitchFamily="49" charset="-128"/>
                <a:ea typeface="ＭＳ ゴシック" panose="020B0609070205080204" pitchFamily="49" charset="-128"/>
              </a:rPr>
              <a:t>　国連食糧農業機関（</a:t>
            </a:r>
            <a:r>
              <a:rPr lang="en-US" altLang="ja-JP" sz="1200" dirty="0">
                <a:latin typeface="ＭＳ ゴシック" panose="020B0609070205080204" pitchFamily="49" charset="-128"/>
                <a:ea typeface="ＭＳ ゴシック" panose="020B0609070205080204" pitchFamily="49" charset="-128"/>
              </a:rPr>
              <a:t>FAO)</a:t>
            </a:r>
            <a:r>
              <a:rPr lang="ja-JP" altLang="en-US" sz="1200" dirty="0" err="1">
                <a:latin typeface="ＭＳ ゴシック" panose="020B0609070205080204" pitchFamily="49" charset="-128"/>
                <a:ea typeface="ＭＳ ゴシック" panose="020B0609070205080204" pitchFamily="49" charset="-128"/>
              </a:rPr>
              <a:t>への</a:t>
            </a:r>
            <a:r>
              <a:rPr lang="ja-JP" altLang="en-US" sz="1200" dirty="0">
                <a:latin typeface="ＭＳ ゴシック" panose="020B0609070205080204" pitchFamily="49" charset="-128"/>
                <a:ea typeface="ＭＳ ゴシック" panose="020B0609070205080204" pitchFamily="49" charset="-128"/>
              </a:rPr>
              <a:t>拠出を</a:t>
            </a:r>
            <a:r>
              <a:rPr lang="ja-JP" altLang="en-US" sz="1200" dirty="0" smtClean="0">
                <a:latin typeface="ＭＳ ゴシック" panose="020B0609070205080204" pitchFamily="49" charset="-128"/>
                <a:ea typeface="ＭＳ ゴシック" panose="020B0609070205080204" pitchFamily="49" charset="-128"/>
              </a:rPr>
              <a:t>通じ，対象</a:t>
            </a:r>
            <a:r>
              <a:rPr lang="ja-JP" altLang="en-US" sz="1200" dirty="0">
                <a:latin typeface="ＭＳ ゴシック" panose="020B0609070205080204" pitchFamily="49" charset="-128"/>
                <a:ea typeface="ＭＳ ゴシック" panose="020B0609070205080204" pitchFamily="49" charset="-128"/>
              </a:rPr>
              <a:t>国（アジア・南米各１ヶ国）において</a:t>
            </a:r>
            <a:endParaRPr lang="en-US" altLang="ja-JP" sz="1200" dirty="0">
              <a:latin typeface="ＭＳ ゴシック" panose="020B0609070205080204" pitchFamily="49" charset="-128"/>
              <a:ea typeface="ＭＳ ゴシック" panose="020B0609070205080204" pitchFamily="49" charset="-128"/>
            </a:endParaRPr>
          </a:p>
          <a:p>
            <a:pPr marL="92075" indent="-92075">
              <a:lnSpc>
                <a:spcPts val="1200"/>
              </a:lnSpc>
              <a:buNone/>
            </a:pPr>
            <a:r>
              <a:rPr lang="ja-JP" altLang="en-US" sz="1200" dirty="0">
                <a:latin typeface="ＭＳ ゴシック" panose="020B0609070205080204" pitchFamily="49" charset="-128"/>
                <a:ea typeface="ＭＳ ゴシック" panose="020B0609070205080204" pitchFamily="49" charset="-128"/>
              </a:rPr>
              <a:t>①　気候変動が食料安全保障に与える影響を評価</a:t>
            </a:r>
            <a:r>
              <a:rPr lang="ja-JP" altLang="en-US" sz="1200" dirty="0" smtClean="0">
                <a:latin typeface="ＭＳ ゴシック" panose="020B0609070205080204" pitchFamily="49" charset="-128"/>
                <a:ea typeface="ＭＳ ゴシック" panose="020B0609070205080204" pitchFamily="49" charset="-128"/>
              </a:rPr>
              <a:t>し，「</a:t>
            </a:r>
            <a:r>
              <a:rPr lang="ja-JP" altLang="en-US" sz="1200" dirty="0">
                <a:latin typeface="ＭＳ ゴシック" panose="020B0609070205080204" pitchFamily="49" charset="-128"/>
                <a:ea typeface="ＭＳ ゴシック" panose="020B0609070205080204" pitchFamily="49" charset="-128"/>
              </a:rPr>
              <a:t>気候変動下での食料安全保障地図」を開発。 </a:t>
            </a:r>
            <a:endParaRPr lang="en-US" altLang="ja-JP" sz="1200" dirty="0">
              <a:latin typeface="ＭＳ ゴシック" panose="020B0609070205080204" pitchFamily="49" charset="-128"/>
              <a:ea typeface="ＭＳ ゴシック" panose="020B0609070205080204" pitchFamily="49" charset="-128"/>
            </a:endParaRPr>
          </a:p>
          <a:p>
            <a:pPr marL="92075" indent="-92075">
              <a:lnSpc>
                <a:spcPts val="1200"/>
              </a:lnSpc>
              <a:buNone/>
            </a:pPr>
            <a:r>
              <a:rPr lang="ja-JP" altLang="en-US" sz="1200" dirty="0">
                <a:latin typeface="ＭＳ ゴシック" panose="020B0609070205080204" pitchFamily="49" charset="-128"/>
                <a:ea typeface="ＭＳ ゴシック" panose="020B0609070205080204" pitchFamily="49" charset="-128"/>
              </a:rPr>
              <a:t>②　上記地図の活用により気候変動への適応策を特定</a:t>
            </a:r>
            <a:r>
              <a:rPr lang="ja-JP" altLang="en-US" sz="1200" dirty="0" smtClean="0">
                <a:latin typeface="ＭＳ ゴシック" panose="020B0609070205080204" pitchFamily="49" charset="-128"/>
                <a:ea typeface="ＭＳ ゴシック" panose="020B0609070205080204" pitchFamily="49" charset="-128"/>
              </a:rPr>
              <a:t>し，現場</a:t>
            </a:r>
            <a:r>
              <a:rPr lang="ja-JP" altLang="en-US" sz="1200" dirty="0">
                <a:latin typeface="ＭＳ ゴシック" panose="020B0609070205080204" pitchFamily="49" charset="-128"/>
                <a:ea typeface="ＭＳ ゴシック" panose="020B0609070205080204" pitchFamily="49" charset="-128"/>
              </a:rPr>
              <a:t>へ普及すると共</a:t>
            </a:r>
            <a:r>
              <a:rPr lang="ja-JP" altLang="en-US" sz="1200" dirty="0" smtClean="0">
                <a:latin typeface="ＭＳ ゴシック" panose="020B0609070205080204" pitchFamily="49" charset="-128"/>
                <a:ea typeface="ＭＳ ゴシック" panose="020B0609070205080204" pitchFamily="49" charset="-128"/>
              </a:rPr>
              <a:t>に，政策</a:t>
            </a:r>
            <a:r>
              <a:rPr lang="ja-JP" altLang="en-US" sz="1200" dirty="0">
                <a:latin typeface="ＭＳ ゴシック" panose="020B0609070205080204" pitchFamily="49" charset="-128"/>
                <a:ea typeface="ＭＳ ゴシック" panose="020B0609070205080204" pitchFamily="49" charset="-128"/>
              </a:rPr>
              <a:t>立案者が的確に対応できる体制整備を図る。</a:t>
            </a:r>
            <a:endParaRPr lang="en-US" altLang="ja-JP" sz="1200" dirty="0">
              <a:latin typeface="ＭＳ ゴシック" panose="020B0609070205080204" pitchFamily="49" charset="-128"/>
              <a:ea typeface="ＭＳ ゴシック" panose="020B0609070205080204" pitchFamily="49" charset="-128"/>
            </a:endParaRPr>
          </a:p>
          <a:p>
            <a:pPr marL="92075" indent="-92075">
              <a:lnSpc>
                <a:spcPts val="1200"/>
              </a:lnSpc>
              <a:buNone/>
            </a:pPr>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また，①</a:t>
            </a:r>
            <a:r>
              <a:rPr lang="ja-JP" altLang="en-US" sz="1200" dirty="0">
                <a:latin typeface="ＭＳ ゴシック" panose="020B0609070205080204" pitchFamily="49" charset="-128"/>
                <a:ea typeface="ＭＳ ゴシック" panose="020B0609070205080204" pitchFamily="49" charset="-128"/>
              </a:rPr>
              <a:t>を担う人材を育成</a:t>
            </a:r>
            <a:r>
              <a:rPr lang="ja-JP" altLang="en-US" sz="1200" dirty="0" smtClean="0">
                <a:latin typeface="ＭＳ ゴシック" panose="020B0609070205080204" pitchFamily="49" charset="-128"/>
                <a:ea typeface="ＭＳ ゴシック" panose="020B0609070205080204" pitchFamily="49" charset="-128"/>
              </a:rPr>
              <a:t>し，作成</a:t>
            </a:r>
            <a:r>
              <a:rPr lang="ja-JP" altLang="en-US" sz="1200" dirty="0">
                <a:latin typeface="ＭＳ ゴシック" panose="020B0609070205080204" pitchFamily="49" charset="-128"/>
                <a:ea typeface="ＭＳ ゴシック" panose="020B0609070205080204" pitchFamily="49" charset="-128"/>
              </a:rPr>
              <a:t>した地図の継続的更新・活用を図る。</a:t>
            </a:r>
            <a:endParaRPr lang="en-US" altLang="ja-JP" sz="1200" dirty="0">
              <a:latin typeface="ＭＳ ゴシック" panose="020B0609070205080204" pitchFamily="49" charset="-128"/>
              <a:ea typeface="ＭＳ ゴシック" panose="020B0609070205080204" pitchFamily="49" charset="-128"/>
            </a:endParaRPr>
          </a:p>
        </p:txBody>
      </p:sp>
      <p:sp>
        <p:nvSpPr>
          <p:cNvPr id="16" name="タイトル 3"/>
          <p:cNvSpPr>
            <a:spLocks noGrp="1"/>
          </p:cNvSpPr>
          <p:nvPr>
            <p:ph type="title"/>
          </p:nvPr>
        </p:nvSpPr>
        <p:spPr>
          <a:xfrm>
            <a:off x="0" y="0"/>
            <a:ext cx="9144000" cy="548680"/>
          </a:xfrm>
          <a:solidFill>
            <a:srgbClr val="00B050"/>
          </a:solidFill>
          <a:scene3d>
            <a:camera prst="orthographicFront"/>
            <a:lightRig rig="threePt" dir="t"/>
          </a:scene3d>
          <a:sp3d>
            <a:bevelT w="165100" prst="coolSlant"/>
          </a:sp3d>
        </p:spPr>
        <p:txBody>
          <a:bodyPr>
            <a:noAutofit/>
          </a:bodyPr>
          <a:lstStyle/>
          <a:p>
            <a:r>
              <a:rPr kumimoji="1" lang="ja-JP" altLang="en-US" sz="3600" dirty="0" smtClean="0">
                <a:solidFill>
                  <a:schemeClr val="bg1"/>
                </a:solidFill>
              </a:rPr>
              <a:t>６．人材育成</a:t>
            </a:r>
            <a:endParaRPr kumimoji="1" lang="ja-JP" altLang="en-US" sz="3600" dirty="0">
              <a:solidFill>
                <a:schemeClr val="bg1"/>
              </a:solidFill>
            </a:endParaRPr>
          </a:p>
        </p:txBody>
      </p:sp>
      <p:sp>
        <p:nvSpPr>
          <p:cNvPr id="17" name="正方形/長方形 16"/>
          <p:cNvSpPr/>
          <p:nvPr/>
        </p:nvSpPr>
        <p:spPr>
          <a:xfrm>
            <a:off x="67400" y="620688"/>
            <a:ext cx="8975384" cy="432048"/>
          </a:xfrm>
          <a:prstGeom prst="rect">
            <a:avLst/>
          </a:prstGeom>
          <a:solidFill>
            <a:schemeClr val="accent5">
              <a:lumMod val="60000"/>
              <a:lumOff val="40000"/>
            </a:schemeClr>
          </a:solidFill>
          <a:ln w="9525">
            <a:solidFill>
              <a:schemeClr val="accent5">
                <a:lumMod val="75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u="sng" dirty="0" smtClean="0">
                <a:ln w="9525" cmpd="sng">
                  <a:noFill/>
                </a:ln>
                <a:solidFill>
                  <a:srgbClr val="002060"/>
                </a:solidFill>
              </a:rPr>
              <a:t>今後３年間で，適応分野において５０００人の人材育成</a:t>
            </a:r>
            <a:r>
              <a:rPr kumimoji="1" lang="ja-JP" altLang="en-US" sz="1100" dirty="0" smtClean="0">
                <a:solidFill>
                  <a:schemeClr val="tx1"/>
                </a:solidFill>
              </a:rPr>
              <a:t>を行い，国際ネットワークを通じた経験・知見を広く共有する。</a:t>
            </a:r>
            <a:endParaRPr kumimoji="1" lang="ja-JP" altLang="en-US" sz="1100" dirty="0">
              <a:solidFill>
                <a:schemeClr val="tx1"/>
              </a:solidFill>
            </a:endParaRPr>
          </a:p>
        </p:txBody>
      </p:sp>
      <p:sp>
        <p:nvSpPr>
          <p:cNvPr id="18" name="山形 17"/>
          <p:cNvSpPr/>
          <p:nvPr/>
        </p:nvSpPr>
        <p:spPr>
          <a:xfrm>
            <a:off x="80373" y="1136651"/>
            <a:ext cx="3691672" cy="360040"/>
          </a:xfrm>
          <a:prstGeom prst="chevron">
            <a:avLst/>
          </a:prstGeom>
          <a:gradFill flip="none" rotWithShape="1">
            <a:gsLst>
              <a:gs pos="0">
                <a:srgbClr val="FF66FF"/>
              </a:gs>
              <a:gs pos="50000">
                <a:srgbClr val="FF99FF"/>
              </a:gs>
              <a:gs pos="100000">
                <a:srgbClr val="FFCCFF"/>
              </a:gs>
            </a:gsLst>
            <a:lin ang="0" scaled="1"/>
            <a:tileRect/>
          </a:gradFill>
          <a:ln w="158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chemeClr val="tx1"/>
                </a:solidFill>
              </a:rPr>
              <a:t>人材育成のスキーム・事例</a:t>
            </a:r>
            <a:endParaRPr lang="ja-JP" altLang="en-US" sz="1200" b="1" dirty="0">
              <a:solidFill>
                <a:schemeClr val="tx1"/>
              </a:solidFill>
            </a:endParaRPr>
          </a:p>
        </p:txBody>
      </p:sp>
      <p:sp>
        <p:nvSpPr>
          <p:cNvPr id="19" name="角丸四角形 18"/>
          <p:cNvSpPr/>
          <p:nvPr/>
        </p:nvSpPr>
        <p:spPr>
          <a:xfrm>
            <a:off x="251520" y="1550393"/>
            <a:ext cx="3456384" cy="355984"/>
          </a:xfrm>
          <a:prstGeom prst="roundRect">
            <a:avLst/>
          </a:prstGeom>
          <a:solidFill>
            <a:srgbClr val="FF9999"/>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事例①：適応に関する能力向上のための研修</a:t>
            </a:r>
            <a:endParaRPr lang="en-US" altLang="ja-JP" sz="1200" dirty="0">
              <a:solidFill>
                <a:schemeClr val="tx1"/>
              </a:solidFill>
              <a:latin typeface="+mn-ea"/>
            </a:endParaRPr>
          </a:p>
        </p:txBody>
      </p:sp>
      <p:sp>
        <p:nvSpPr>
          <p:cNvPr id="20" name="角丸四角形 19"/>
          <p:cNvSpPr/>
          <p:nvPr/>
        </p:nvSpPr>
        <p:spPr>
          <a:xfrm>
            <a:off x="4555092" y="1550393"/>
            <a:ext cx="3761324" cy="355984"/>
          </a:xfrm>
          <a:prstGeom prst="roundRect">
            <a:avLst/>
          </a:prstGeom>
          <a:solidFill>
            <a:srgbClr val="FF9999"/>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事例②：</a:t>
            </a:r>
            <a:r>
              <a:rPr lang="ja-JP" altLang="en-US" sz="1200" dirty="0" err="1">
                <a:solidFill>
                  <a:schemeClr val="tx1"/>
                </a:solidFill>
                <a:latin typeface="ＭＳ ゴシック" panose="020B0609070205080204" pitchFamily="49" charset="-128"/>
                <a:ea typeface="ＭＳ ゴシック" panose="020B0609070205080204" pitchFamily="49" charset="-128"/>
              </a:rPr>
              <a:t>南南</a:t>
            </a:r>
            <a:r>
              <a:rPr lang="ja-JP" altLang="en-US" sz="1200" dirty="0">
                <a:solidFill>
                  <a:schemeClr val="tx1"/>
                </a:solidFill>
                <a:latin typeface="ＭＳ ゴシック" panose="020B0609070205080204" pitchFamily="49" charset="-128"/>
                <a:ea typeface="ＭＳ ゴシック" panose="020B0609070205080204" pitchFamily="49" charset="-128"/>
              </a:rPr>
              <a:t>協力を活用した気候変動下での食料安全保障地図活用・普及支援事業（</a:t>
            </a:r>
            <a:r>
              <a:rPr lang="en-US" altLang="ja-JP" sz="1200" dirty="0">
                <a:solidFill>
                  <a:schemeClr val="tx1"/>
                </a:solidFill>
                <a:latin typeface="ＭＳ ゴシック" panose="020B0609070205080204" pitchFamily="49" charset="-128"/>
                <a:ea typeface="ＭＳ ゴシック" panose="020B0609070205080204" pitchFamily="49" charset="-128"/>
              </a:rPr>
              <a:t>AMICAF</a:t>
            </a:r>
            <a:r>
              <a:rPr lang="ja-JP" altLang="en-US" sz="1200" dirty="0">
                <a:solidFill>
                  <a:schemeClr val="tx1"/>
                </a:solidFill>
                <a:latin typeface="ＭＳ ゴシック" panose="020B0609070205080204" pitchFamily="49" charset="-128"/>
                <a:ea typeface="ＭＳ ゴシック" panose="020B0609070205080204" pitchFamily="49" charset="-128"/>
              </a:rPr>
              <a:t>）</a:t>
            </a:r>
            <a:endParaRPr lang="en-US" altLang="ja-JP" sz="1200" dirty="0">
              <a:solidFill>
                <a:schemeClr val="tx1"/>
              </a:solidFill>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a:xfrm>
            <a:off x="6909184" y="6405736"/>
            <a:ext cx="2133600" cy="365125"/>
          </a:xfrm>
        </p:spPr>
        <p:txBody>
          <a:bodyPr/>
          <a:lstStyle/>
          <a:p>
            <a:fld id="{4983C853-3FB3-410A-A0B8-16E77273A7C1}" type="slidenum">
              <a:rPr kumimoji="1" lang="ja-JP" altLang="en-US" smtClean="0"/>
              <a:t>8</a:t>
            </a:fld>
            <a:endParaRPr kumimoji="1" lang="ja-JP" altLang="en-US" dirty="0"/>
          </a:p>
        </p:txBody>
      </p:sp>
      <p:sp>
        <p:nvSpPr>
          <p:cNvPr id="60" name="角丸四角形 59"/>
          <p:cNvSpPr/>
          <p:nvPr/>
        </p:nvSpPr>
        <p:spPr>
          <a:xfrm>
            <a:off x="254918" y="4080030"/>
            <a:ext cx="3946193" cy="355984"/>
          </a:xfrm>
          <a:prstGeom prst="roundRect">
            <a:avLst/>
          </a:prstGeom>
          <a:solidFill>
            <a:srgbClr val="FF9999"/>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smtClean="0">
                <a:solidFill>
                  <a:schemeClr val="tx1"/>
                </a:solidFill>
              </a:rPr>
              <a:t>事例③：</a:t>
            </a:r>
            <a:r>
              <a:rPr kumimoji="1" lang="ja-JP" altLang="en-US" sz="1200" dirty="0" smtClean="0">
                <a:solidFill>
                  <a:schemeClr val="tx1"/>
                </a:solidFill>
              </a:rPr>
              <a:t>洪水に関する気候変化の適応策検討ガイドライン</a:t>
            </a:r>
            <a:endParaRPr lang="en-US" altLang="ja-JP" sz="1200" dirty="0">
              <a:solidFill>
                <a:schemeClr val="tx1"/>
              </a:solidFill>
              <a:latin typeface="+mn-ea"/>
            </a:endParaRPr>
          </a:p>
        </p:txBody>
      </p:sp>
      <p:sp>
        <p:nvSpPr>
          <p:cNvPr id="62" name="テキスト ボックス 61"/>
          <p:cNvSpPr txBox="1"/>
          <p:nvPr/>
        </p:nvSpPr>
        <p:spPr>
          <a:xfrm>
            <a:off x="191849" y="5661248"/>
            <a:ext cx="3732079" cy="938719"/>
          </a:xfrm>
          <a:prstGeom prst="rect">
            <a:avLst/>
          </a:prstGeom>
          <a:noFill/>
          <a:ln>
            <a:solidFill>
              <a:schemeClr val="tx1">
                <a:lumMod val="75000"/>
                <a:lumOff val="25000"/>
              </a:schemeClr>
            </a:solidFill>
          </a:ln>
        </p:spPr>
        <p:txBody>
          <a:bodyPr wrap="square">
            <a:spAutoFit/>
          </a:bodyPr>
          <a:lstStyle/>
          <a:p>
            <a:pPr marL="266700" indent="-266700">
              <a:defRPr/>
            </a:pPr>
            <a:r>
              <a:rPr lang="ja-JP" altLang="en-US" sz="1100" dirty="0">
                <a:latin typeface="ＭＳ ゴシック" panose="020B0609070205080204" pitchFamily="49" charset="-128"/>
                <a:ea typeface="ＭＳ ゴシック" panose="020B0609070205080204" pitchFamily="49" charset="-128"/>
              </a:rPr>
              <a:t>対象国</a:t>
            </a:r>
            <a:r>
              <a:rPr lang="en-US" altLang="ja-JP" sz="1100" dirty="0">
                <a:latin typeface="ＭＳ ゴシック" panose="020B0609070205080204" pitchFamily="49" charset="-128"/>
                <a:ea typeface="ＭＳ ゴシック" panose="020B0609070205080204" pitchFamily="49" charset="-128"/>
              </a:rPr>
              <a:t> : </a:t>
            </a:r>
          </a:p>
          <a:p>
            <a:pPr marL="266700" indent="-266700">
              <a:buFontTx/>
              <a:buAutoNum type="arabicParenR"/>
              <a:defRPr/>
            </a:pPr>
            <a:r>
              <a:rPr lang="ja-JP" altLang="en-US" sz="1100" dirty="0">
                <a:latin typeface="ＭＳ ゴシック" panose="020B0609070205080204" pitchFamily="49" charset="-128"/>
                <a:ea typeface="ＭＳ ゴシック" panose="020B0609070205080204" pitchFamily="49" charset="-128"/>
              </a:rPr>
              <a:t>社会経済的な発展及び人口増や都市化が想定される国や地域</a:t>
            </a:r>
            <a:r>
              <a:rPr lang="en-US" altLang="ja-JP" sz="1100" dirty="0">
                <a:latin typeface="ＭＳ ゴシック" panose="020B0609070205080204" pitchFamily="49" charset="-128"/>
                <a:ea typeface="ＭＳ ゴシック" panose="020B0609070205080204" pitchFamily="49" charset="-128"/>
              </a:rPr>
              <a:t>; </a:t>
            </a:r>
          </a:p>
          <a:p>
            <a:pPr marL="266700" indent="-266700">
              <a:buFontTx/>
              <a:buAutoNum type="arabicParenR"/>
              <a:defRPr/>
            </a:pPr>
            <a:r>
              <a:rPr lang="ja-JP" altLang="en-US" sz="1100" dirty="0">
                <a:latin typeface="ＭＳ ゴシック" panose="020B0609070205080204" pitchFamily="49" charset="-128"/>
                <a:ea typeface="ＭＳ ゴシック" panose="020B0609070205080204" pitchFamily="49" charset="-128"/>
              </a:rPr>
              <a:t>沖積平野に生活</a:t>
            </a:r>
            <a:r>
              <a:rPr lang="ja-JP" altLang="en-US" sz="1100" dirty="0" smtClean="0">
                <a:latin typeface="ＭＳ ゴシック" panose="020B0609070205080204" pitchFamily="49" charset="-128"/>
                <a:ea typeface="ＭＳ ゴシック" panose="020B0609070205080204" pitchFamily="49" charset="-128"/>
              </a:rPr>
              <a:t>や生産の</a:t>
            </a:r>
            <a:r>
              <a:rPr lang="ja-JP" altLang="en-US" sz="1100" dirty="0">
                <a:latin typeface="ＭＳ ゴシック" panose="020B0609070205080204" pitchFamily="49" charset="-128"/>
                <a:ea typeface="ＭＳ ゴシック" panose="020B0609070205080204" pitchFamily="49" charset="-128"/>
              </a:rPr>
              <a:t>拠点を</a:t>
            </a:r>
            <a:r>
              <a:rPr lang="ja-JP" altLang="en-US" sz="1100" dirty="0" smtClean="0">
                <a:latin typeface="ＭＳ ゴシック" panose="020B0609070205080204" pitchFamily="49" charset="-128"/>
                <a:ea typeface="ＭＳ ゴシック" panose="020B0609070205080204" pitchFamily="49" charset="-128"/>
              </a:rPr>
              <a:t>持つ国や</a:t>
            </a:r>
            <a:r>
              <a:rPr lang="ja-JP" altLang="en-US" sz="1100" dirty="0">
                <a:latin typeface="ＭＳ ゴシック" panose="020B0609070205080204" pitchFamily="49" charset="-128"/>
                <a:ea typeface="ＭＳ ゴシック" panose="020B0609070205080204" pitchFamily="49" charset="-128"/>
              </a:rPr>
              <a:t>地域</a:t>
            </a:r>
            <a:r>
              <a:rPr lang="en-US" altLang="ja-JP" sz="1100" dirty="0">
                <a:latin typeface="ＭＳ ゴシック" panose="020B0609070205080204" pitchFamily="49" charset="-128"/>
                <a:ea typeface="ＭＳ ゴシック" panose="020B0609070205080204" pitchFamily="49" charset="-128"/>
              </a:rPr>
              <a:t>;</a:t>
            </a:r>
          </a:p>
          <a:p>
            <a:pPr marL="266700" indent="-266700">
              <a:buFontTx/>
              <a:buAutoNum type="arabicParenR"/>
              <a:defRPr/>
            </a:pPr>
            <a:r>
              <a:rPr lang="ja-JP" altLang="en-US" sz="1100" dirty="0">
                <a:latin typeface="ＭＳ ゴシック" panose="020B0609070205080204" pitchFamily="49" charset="-128"/>
                <a:ea typeface="ＭＳ ゴシック" panose="020B0609070205080204" pitchFamily="49" charset="-128"/>
              </a:rPr>
              <a:t>洪水対策が未完成で、実施途上</a:t>
            </a:r>
            <a:r>
              <a:rPr lang="ja-JP" altLang="en-US" sz="1100" dirty="0" smtClean="0">
                <a:latin typeface="ＭＳ ゴシック" panose="020B0609070205080204" pitchFamily="49" charset="-128"/>
                <a:ea typeface="ＭＳ ゴシック" panose="020B0609070205080204" pitchFamily="49" charset="-128"/>
              </a:rPr>
              <a:t>の国や地域</a:t>
            </a:r>
            <a:endParaRPr lang="en-US" altLang="ja-JP" sz="1100" dirty="0">
              <a:latin typeface="ＭＳ ゴシック" panose="020B0609070205080204" pitchFamily="49" charset="-128"/>
              <a:ea typeface="ＭＳ ゴシック" panose="020B0609070205080204" pitchFamily="49" charset="-128"/>
            </a:endParaRPr>
          </a:p>
        </p:txBody>
      </p:sp>
      <p:pic>
        <p:nvPicPr>
          <p:cNvPr id="63"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05609" y="4527758"/>
            <a:ext cx="1285775" cy="1946831"/>
          </a:xfrm>
          <a:prstGeom prst="rect">
            <a:avLst/>
          </a:prstGeom>
          <a:noFill/>
          <a:ln w="9525">
            <a:noFill/>
            <a:miter lim="800000"/>
            <a:headEnd/>
            <a:tailEnd/>
          </a:ln>
          <a:effectLst/>
        </p:spPr>
      </p:pic>
      <p:sp>
        <p:nvSpPr>
          <p:cNvPr id="64" name="Rectangle 7"/>
          <p:cNvSpPr>
            <a:spLocks noChangeArrowheads="1"/>
          </p:cNvSpPr>
          <p:nvPr/>
        </p:nvSpPr>
        <p:spPr bwMode="auto">
          <a:xfrm>
            <a:off x="5436096" y="4527758"/>
            <a:ext cx="3391893" cy="646331"/>
          </a:xfrm>
          <a:prstGeom prst="rect">
            <a:avLst/>
          </a:prstGeom>
          <a:solidFill>
            <a:schemeClr val="accent2">
              <a:lumMod val="20000"/>
              <a:lumOff val="80000"/>
            </a:schemeClr>
          </a:solidFill>
          <a:ln w="9525">
            <a:noFill/>
            <a:miter lim="800000"/>
            <a:headEnd/>
            <a:tailEnd/>
          </a:ln>
        </p:spPr>
        <p:txBody>
          <a:bodyPr wrap="square">
            <a:spAutoFit/>
          </a:bodyPr>
          <a:lstStyle/>
          <a:p>
            <a:pPr marL="180975" indent="-180975">
              <a:defRPr/>
            </a:pPr>
            <a:r>
              <a:rPr lang="ja-JP" altLang="en-US" sz="1200" dirty="0">
                <a:ea typeface="ＭＳ Ｐゴシック" pitchFamily="50" charset="-128"/>
              </a:rPr>
              <a:t>様々な開発の過程においてのガイドラインの活用</a:t>
            </a:r>
            <a:endParaRPr lang="en-US" altLang="ja-JP" sz="1200" dirty="0">
              <a:ea typeface="ＭＳ Ｐゴシック" pitchFamily="50" charset="-128"/>
            </a:endParaRPr>
          </a:p>
          <a:p>
            <a:pPr marL="180975" indent="-180975">
              <a:buFont typeface="Arial" charset="0"/>
              <a:buChar char="•"/>
              <a:defRPr/>
            </a:pPr>
            <a:r>
              <a:rPr lang="ja-JP" altLang="en-US" sz="1200" dirty="0">
                <a:ea typeface="ＭＳ Ｐゴシック" pitchFamily="50" charset="-128"/>
              </a:rPr>
              <a:t>気候変動や適応に関する知識拠点での活用</a:t>
            </a:r>
            <a:endParaRPr lang="en-US" altLang="ja-JP" sz="1200" dirty="0">
              <a:ea typeface="ＭＳ Ｐゴシック" pitchFamily="50" charset="-128"/>
            </a:endParaRPr>
          </a:p>
          <a:p>
            <a:pPr marL="180975" indent="-180975">
              <a:buFont typeface="Arial" charset="0"/>
              <a:buChar char="•"/>
              <a:defRPr/>
            </a:pPr>
            <a:r>
              <a:rPr lang="ja-JP" altLang="en-US" sz="1200" dirty="0" smtClean="0">
                <a:ea typeface="ＭＳ Ｐゴシック" pitchFamily="50" charset="-128"/>
              </a:rPr>
              <a:t>二</a:t>
            </a:r>
            <a:r>
              <a:rPr lang="ja-JP" altLang="en-US" sz="1200" dirty="0">
                <a:ea typeface="ＭＳ Ｐゴシック" pitchFamily="50" charset="-128"/>
              </a:rPr>
              <a:t>国間協力での活用</a:t>
            </a:r>
            <a:r>
              <a:rPr lang="en-US" altLang="ja-JP" sz="1200" dirty="0">
                <a:ea typeface="ＭＳ Ｐゴシック" pitchFamily="50" charset="-128"/>
              </a:rPr>
              <a:t>, etc.</a:t>
            </a:r>
          </a:p>
        </p:txBody>
      </p:sp>
      <p:sp>
        <p:nvSpPr>
          <p:cNvPr id="65" name="二等辺三角形 64"/>
          <p:cNvSpPr/>
          <p:nvPr/>
        </p:nvSpPr>
        <p:spPr>
          <a:xfrm rot="10800000">
            <a:off x="6672863" y="5261590"/>
            <a:ext cx="885024" cy="194386"/>
          </a:xfrm>
          <a:prstGeom prst="triangle">
            <a:avLst/>
          </a:prstGeom>
          <a:gradFill>
            <a:gsLst>
              <a:gs pos="0">
                <a:schemeClr val="accent2"/>
              </a:gs>
              <a:gs pos="35000">
                <a:schemeClr val="accent2">
                  <a:lumMod val="60000"/>
                  <a:lumOff val="40000"/>
                </a:schemeClr>
              </a:gs>
              <a:gs pos="100000">
                <a:schemeClr val="accent2">
                  <a:lumMod val="20000"/>
                  <a:lumOff val="80000"/>
                </a:schemeClr>
              </a:gs>
            </a:gsLst>
          </a:gradFill>
          <a:ln>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66" name="Rectangle 7"/>
          <p:cNvSpPr>
            <a:spLocks noChangeArrowheads="1"/>
          </p:cNvSpPr>
          <p:nvPr/>
        </p:nvSpPr>
        <p:spPr bwMode="auto">
          <a:xfrm>
            <a:off x="5436096" y="5514172"/>
            <a:ext cx="3391893" cy="461665"/>
          </a:xfrm>
          <a:prstGeom prst="rect">
            <a:avLst/>
          </a:prstGeom>
          <a:solidFill>
            <a:schemeClr val="accent2">
              <a:lumMod val="20000"/>
              <a:lumOff val="80000"/>
            </a:schemeClr>
          </a:solidFill>
          <a:ln w="9525">
            <a:noFill/>
            <a:miter lim="800000"/>
            <a:headEnd/>
            <a:tailEnd/>
          </a:ln>
        </p:spPr>
        <p:txBody>
          <a:bodyPr wrap="square">
            <a:spAutoFit/>
          </a:bodyPr>
          <a:lstStyle/>
          <a:p>
            <a:pPr algn="ctr">
              <a:defRPr/>
            </a:pPr>
            <a:r>
              <a:rPr lang="ja-JP" altLang="en-US" sz="1200" dirty="0">
                <a:ea typeface="ＭＳ Ｐゴシック" pitchFamily="50" charset="-128"/>
              </a:rPr>
              <a:t>アジア太平洋地域における</a:t>
            </a:r>
            <a:endParaRPr lang="en-US" altLang="ja-JP" sz="1200" dirty="0">
              <a:ea typeface="ＭＳ Ｐゴシック" pitchFamily="50" charset="-128"/>
            </a:endParaRPr>
          </a:p>
          <a:p>
            <a:pPr algn="ctr">
              <a:defRPr/>
            </a:pPr>
            <a:r>
              <a:rPr lang="ja-JP" altLang="en-US" sz="1200" dirty="0">
                <a:ea typeface="ＭＳ Ｐゴシック" pitchFamily="50" charset="-128"/>
              </a:rPr>
              <a:t>効果的な適応策実施への貢献</a:t>
            </a:r>
            <a:endParaRPr lang="en-US" altLang="ja-JP" sz="1200" dirty="0">
              <a:ea typeface="ＭＳ Ｐゴシック" pitchFamily="50" charset="-128"/>
            </a:endParaRPr>
          </a:p>
        </p:txBody>
      </p:sp>
      <p:sp>
        <p:nvSpPr>
          <p:cNvPr id="67" name="正方形/長方形 66"/>
          <p:cNvSpPr/>
          <p:nvPr/>
        </p:nvSpPr>
        <p:spPr>
          <a:xfrm>
            <a:off x="5657492" y="6005483"/>
            <a:ext cx="2962522" cy="430887"/>
          </a:xfrm>
          <a:prstGeom prst="rect">
            <a:avLst/>
          </a:prstGeom>
        </p:spPr>
        <p:txBody>
          <a:bodyPr wrap="square">
            <a:spAutoFit/>
          </a:bodyPr>
          <a:lstStyle/>
          <a:p>
            <a:r>
              <a:rPr lang="en-US" altLang="ja-JP" sz="1100" dirty="0" smtClean="0"/>
              <a:t>http://www.mlit.go.jp/river/basic_info/english/pdf/guigelines_eng.pdf</a:t>
            </a:r>
            <a:endParaRPr lang="ja-JP" altLang="en-US" sz="1100" dirty="0"/>
          </a:p>
        </p:txBody>
      </p:sp>
    </p:spTree>
    <p:extLst>
      <p:ext uri="{BB962C8B-B14F-4D97-AF65-F5344CB8AC3E}">
        <p14:creationId xmlns:p14="http://schemas.microsoft.com/office/powerpoint/2010/main" val="1419886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1580</TotalTime>
  <Words>2002</Words>
  <Application>Microsoft Office PowerPoint</Application>
  <PresentationFormat>画面に合わせる (4:3)</PresentationFormat>
  <Paragraphs>309</Paragraphs>
  <Slides>10</Slides>
  <Notes>2</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​​テーマ</vt:lpstr>
      <vt:lpstr>PowerPoint プレゼンテーション</vt:lpstr>
      <vt:lpstr>PowerPoint プレゼンテーション</vt:lpstr>
      <vt:lpstr>１．適応計画策定支援</vt:lpstr>
      <vt:lpstr>２．適応対策実施支援</vt:lpstr>
      <vt:lpstr>３．小島嶼開発途上国特有の脆弱性に対する支援</vt:lpstr>
      <vt:lpstr>４．防災支援</vt:lpstr>
      <vt:lpstr>５．日本の技術の適応分野への活用</vt:lpstr>
      <vt:lpstr>PowerPoint プレゼンテーション</vt:lpstr>
      <vt:lpstr>６．人材育成</vt:lpstr>
      <vt:lpstr>PowerPoint プレゼンテーション</vt:lpstr>
    </vt:vector>
  </TitlesOfParts>
  <Company>外務省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情報通信課</dc:creator>
  <cp:lastModifiedBy>黒田 裕幸</cp:lastModifiedBy>
  <cp:revision>154</cp:revision>
  <cp:lastPrinted>2015-01-21T00:14:41Z</cp:lastPrinted>
  <dcterms:created xsi:type="dcterms:W3CDTF">2014-10-28T02:11:38Z</dcterms:created>
  <dcterms:modified xsi:type="dcterms:W3CDTF">2015-01-21T00:15:19Z</dcterms:modified>
</cp:coreProperties>
</file>